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ink/inkAction1.xml" ContentType="application/vnd.ms-office.inkAction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ink/inkAction2.xml" ContentType="application/vnd.ms-office.inkAction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384" r:id="rId2"/>
    <p:sldId id="305" r:id="rId3"/>
    <p:sldId id="306" r:id="rId4"/>
    <p:sldId id="307" r:id="rId5"/>
    <p:sldId id="365" r:id="rId6"/>
    <p:sldId id="373" r:id="rId7"/>
    <p:sldId id="312" r:id="rId8"/>
    <p:sldId id="385" r:id="rId9"/>
    <p:sldId id="386" r:id="rId10"/>
    <p:sldId id="387" r:id="rId11"/>
    <p:sldId id="332" r:id="rId12"/>
    <p:sldId id="326" r:id="rId13"/>
    <p:sldId id="366" r:id="rId14"/>
    <p:sldId id="349" r:id="rId15"/>
    <p:sldId id="350" r:id="rId16"/>
    <p:sldId id="351" r:id="rId17"/>
    <p:sldId id="352" r:id="rId18"/>
    <p:sldId id="353" r:id="rId19"/>
    <p:sldId id="354" r:id="rId20"/>
    <p:sldId id="355" r:id="rId21"/>
    <p:sldId id="356" r:id="rId22"/>
    <p:sldId id="357" r:id="rId23"/>
    <p:sldId id="383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25BFCB98-FB4D-47B8-BAF3-542723F53904}" type="doc">
      <dgm:prSet loTypeId="urn:microsoft.com/office/officeart/2005/8/layout/vList2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8627B8CA-404A-4C17-95B5-5853D65C6B33}">
      <dgm:prSet/>
      <dgm:spPr/>
      <dgm:t>
        <a:bodyPr/>
        <a:lstStyle/>
        <a:p>
          <a:r>
            <a:rPr lang="en-CA"/>
            <a:t>Points to keep in mind </a:t>
          </a:r>
          <a:endParaRPr lang="en-US"/>
        </a:p>
      </dgm:t>
    </dgm:pt>
    <dgm:pt modelId="{490C0F3F-4B9E-4221-AB84-555910CF7C25}" type="parTrans" cxnId="{6E73D667-B14E-4B4F-B18B-E281C6107E24}">
      <dgm:prSet/>
      <dgm:spPr/>
      <dgm:t>
        <a:bodyPr/>
        <a:lstStyle/>
        <a:p>
          <a:endParaRPr lang="en-US"/>
        </a:p>
      </dgm:t>
    </dgm:pt>
    <dgm:pt modelId="{B60660F7-BA4B-4CBF-92FA-16F973A45DD1}" type="sibTrans" cxnId="{6E73D667-B14E-4B4F-B18B-E281C6107E24}">
      <dgm:prSet/>
      <dgm:spPr/>
      <dgm:t>
        <a:bodyPr/>
        <a:lstStyle/>
        <a:p>
          <a:endParaRPr lang="en-US"/>
        </a:p>
      </dgm:t>
    </dgm:pt>
    <dgm:pt modelId="{C5973812-63AF-43B5-8BEC-028196837374}">
      <dgm:prSet/>
      <dgm:spPr/>
      <dgm:t>
        <a:bodyPr/>
        <a:lstStyle/>
        <a:p>
          <a:r>
            <a:rPr lang="en-CA"/>
            <a:t>We are using some clinical terminology when describing symptoms, as per DSM  (recall it is rooted in a medical model)</a:t>
          </a:r>
          <a:endParaRPr lang="en-US"/>
        </a:p>
      </dgm:t>
    </dgm:pt>
    <dgm:pt modelId="{AF7DD862-4CBA-4B72-8EA0-0D181FFB44BB}" type="parTrans" cxnId="{D632584B-4B39-45A0-B8F0-E17A86FB56FE}">
      <dgm:prSet/>
      <dgm:spPr/>
      <dgm:t>
        <a:bodyPr/>
        <a:lstStyle/>
        <a:p>
          <a:endParaRPr lang="en-US"/>
        </a:p>
      </dgm:t>
    </dgm:pt>
    <dgm:pt modelId="{214FF69C-806B-4A5C-87FD-D81109C7CD17}" type="sibTrans" cxnId="{D632584B-4B39-45A0-B8F0-E17A86FB56FE}">
      <dgm:prSet/>
      <dgm:spPr/>
      <dgm:t>
        <a:bodyPr/>
        <a:lstStyle/>
        <a:p>
          <a:endParaRPr lang="en-US"/>
        </a:p>
      </dgm:t>
    </dgm:pt>
    <dgm:pt modelId="{C2C364FF-8C39-4C37-AE1A-1F32CECF0A6B}">
      <dgm:prSet/>
      <dgm:spPr/>
      <dgm:t>
        <a:bodyPr/>
        <a:lstStyle/>
        <a:p>
          <a:r>
            <a:rPr lang="en-CA"/>
            <a:t>Family resemblance view: one size does not fit all; each person’s symptom frequency and expression is different, though there will be some similarity </a:t>
          </a:r>
          <a:endParaRPr lang="en-US"/>
        </a:p>
      </dgm:t>
    </dgm:pt>
    <dgm:pt modelId="{9A017273-7D52-4F37-8EF4-47706D273765}" type="parTrans" cxnId="{E0683F0B-0CA9-486C-AC2E-34FCF27CA628}">
      <dgm:prSet/>
      <dgm:spPr/>
      <dgm:t>
        <a:bodyPr/>
        <a:lstStyle/>
        <a:p>
          <a:endParaRPr lang="en-US"/>
        </a:p>
      </dgm:t>
    </dgm:pt>
    <dgm:pt modelId="{E5733EEE-AECC-4005-8E8D-55F728AD84BB}" type="sibTrans" cxnId="{E0683F0B-0CA9-486C-AC2E-34FCF27CA628}">
      <dgm:prSet/>
      <dgm:spPr/>
      <dgm:t>
        <a:bodyPr/>
        <a:lstStyle/>
        <a:p>
          <a:endParaRPr lang="en-US"/>
        </a:p>
      </dgm:t>
    </dgm:pt>
    <dgm:pt modelId="{F012D00F-3C3C-419B-BA59-20BACAA6BC85}">
      <dgm:prSet/>
      <dgm:spPr/>
      <dgm:t>
        <a:bodyPr/>
        <a:lstStyle/>
        <a:p>
          <a:r>
            <a:rPr lang="en-CA"/>
            <a:t>i.e. some resemblance, but not identical </a:t>
          </a:r>
          <a:endParaRPr lang="en-US"/>
        </a:p>
      </dgm:t>
    </dgm:pt>
    <dgm:pt modelId="{BF2C7F41-7735-4191-854C-84D8DBFD5A30}" type="parTrans" cxnId="{8C9FB015-588D-486F-AE42-7396C428D02D}">
      <dgm:prSet/>
      <dgm:spPr/>
      <dgm:t>
        <a:bodyPr/>
        <a:lstStyle/>
        <a:p>
          <a:endParaRPr lang="en-US"/>
        </a:p>
      </dgm:t>
    </dgm:pt>
    <dgm:pt modelId="{DA925F15-383A-4C17-8094-BAF5B5D4A2BF}" type="sibTrans" cxnId="{8C9FB015-588D-486F-AE42-7396C428D02D}">
      <dgm:prSet/>
      <dgm:spPr/>
      <dgm:t>
        <a:bodyPr/>
        <a:lstStyle/>
        <a:p>
          <a:endParaRPr lang="en-US"/>
        </a:p>
      </dgm:t>
    </dgm:pt>
    <dgm:pt modelId="{1E6F6EE3-31BF-45C2-A317-84A1497DB078}">
      <dgm:prSet/>
      <dgm:spPr/>
      <dgm:t>
        <a:bodyPr/>
        <a:lstStyle/>
        <a:p>
          <a:r>
            <a:rPr lang="en-CA"/>
            <a:t>Like many clinical syndromes, there is a RANGE of expression</a:t>
          </a:r>
          <a:endParaRPr lang="en-US"/>
        </a:p>
      </dgm:t>
    </dgm:pt>
    <dgm:pt modelId="{2F358068-FDCC-49CF-ABCD-8BFFEB326750}" type="parTrans" cxnId="{D3A936B3-DEE9-4111-A97D-E6CF2124693C}">
      <dgm:prSet/>
      <dgm:spPr/>
      <dgm:t>
        <a:bodyPr/>
        <a:lstStyle/>
        <a:p>
          <a:endParaRPr lang="en-US"/>
        </a:p>
      </dgm:t>
    </dgm:pt>
    <dgm:pt modelId="{35BAFC59-8229-4BDE-8C84-8C378BB88CCC}" type="sibTrans" cxnId="{D3A936B3-DEE9-4111-A97D-E6CF2124693C}">
      <dgm:prSet/>
      <dgm:spPr/>
      <dgm:t>
        <a:bodyPr/>
        <a:lstStyle/>
        <a:p>
          <a:endParaRPr lang="en-US"/>
        </a:p>
      </dgm:t>
    </dgm:pt>
    <dgm:pt modelId="{142721F1-A1F1-4300-8FDB-9A98F9E809C5}">
      <dgm:prSet/>
      <dgm:spPr/>
      <dgm:t>
        <a:bodyPr/>
        <a:lstStyle/>
        <a:p>
          <a:r>
            <a:rPr lang="en-CA"/>
            <a:t>E.g. schizophrenia, schizotypal personality </a:t>
          </a:r>
          <a:endParaRPr lang="en-US"/>
        </a:p>
      </dgm:t>
    </dgm:pt>
    <dgm:pt modelId="{4949329A-6BE2-4CFD-AA4A-A2EA2A070517}" type="parTrans" cxnId="{A20DF14E-86FD-4AFA-8C09-687E83664FD1}">
      <dgm:prSet/>
      <dgm:spPr/>
      <dgm:t>
        <a:bodyPr/>
        <a:lstStyle/>
        <a:p>
          <a:endParaRPr lang="en-US"/>
        </a:p>
      </dgm:t>
    </dgm:pt>
    <dgm:pt modelId="{1DA55A38-E08B-4C3A-9BE5-7FB9AB1B4685}" type="sibTrans" cxnId="{A20DF14E-86FD-4AFA-8C09-687E83664FD1}">
      <dgm:prSet/>
      <dgm:spPr/>
      <dgm:t>
        <a:bodyPr/>
        <a:lstStyle/>
        <a:p>
          <a:endParaRPr lang="en-US"/>
        </a:p>
      </dgm:t>
    </dgm:pt>
    <dgm:pt modelId="{65BFE734-F406-4999-BC87-9F9DCD2C3656}">
      <dgm:prSet/>
      <dgm:spPr/>
      <dgm:t>
        <a:bodyPr/>
        <a:lstStyle/>
        <a:p>
          <a:r>
            <a:rPr lang="en-CA"/>
            <a:t>We are actively discussing symptoms, BUT bear in mind that someone with a diagnosed condition does not always have symptoms. </a:t>
          </a:r>
          <a:endParaRPr lang="en-US"/>
        </a:p>
      </dgm:t>
    </dgm:pt>
    <dgm:pt modelId="{528E4A74-4B37-4D96-B776-8137226E615D}" type="parTrans" cxnId="{3E5B1A4B-DCFA-4FDC-A4F4-ABE73BBDBA71}">
      <dgm:prSet/>
      <dgm:spPr/>
      <dgm:t>
        <a:bodyPr/>
        <a:lstStyle/>
        <a:p>
          <a:endParaRPr lang="en-US"/>
        </a:p>
      </dgm:t>
    </dgm:pt>
    <dgm:pt modelId="{07502061-00F2-4926-AB68-404CD624B4C1}" type="sibTrans" cxnId="{3E5B1A4B-DCFA-4FDC-A4F4-ABE73BBDBA71}">
      <dgm:prSet/>
      <dgm:spPr/>
      <dgm:t>
        <a:bodyPr/>
        <a:lstStyle/>
        <a:p>
          <a:endParaRPr lang="en-US"/>
        </a:p>
      </dgm:t>
    </dgm:pt>
    <dgm:pt modelId="{6E321408-E8D3-4766-9A04-4180DD9AE59B}">
      <dgm:prSet/>
      <dgm:spPr/>
      <dgm:t>
        <a:bodyPr/>
        <a:lstStyle/>
        <a:p>
          <a:r>
            <a:rPr lang="en-CA"/>
            <a:t>Just like irritable bowel syndrome, eczema, or HSV1/2 (or any other physical condition), symptoms manifest at certain times (“episode”, “flare up”)</a:t>
          </a:r>
          <a:endParaRPr lang="en-US"/>
        </a:p>
      </dgm:t>
    </dgm:pt>
    <dgm:pt modelId="{90959B6D-222E-41D4-ABC9-BEB4A419FC12}" type="parTrans" cxnId="{C448BA5F-C1D9-46CD-B939-79A405E1AF83}">
      <dgm:prSet/>
      <dgm:spPr/>
      <dgm:t>
        <a:bodyPr/>
        <a:lstStyle/>
        <a:p>
          <a:endParaRPr lang="en-US"/>
        </a:p>
      </dgm:t>
    </dgm:pt>
    <dgm:pt modelId="{90E5AB92-9156-4F51-815A-8297A589D7D6}" type="sibTrans" cxnId="{C448BA5F-C1D9-46CD-B939-79A405E1AF83}">
      <dgm:prSet/>
      <dgm:spPr/>
      <dgm:t>
        <a:bodyPr/>
        <a:lstStyle/>
        <a:p>
          <a:endParaRPr lang="en-US"/>
        </a:p>
      </dgm:t>
    </dgm:pt>
    <dgm:pt modelId="{1BF1BD4F-F368-4F27-B23C-EE2C25B46F12}" type="pres">
      <dgm:prSet presAssocID="{25BFCB98-FB4D-47B8-BAF3-542723F53904}" presName="linear" presStyleCnt="0">
        <dgm:presLayoutVars>
          <dgm:animLvl val="lvl"/>
          <dgm:resizeHandles val="exact"/>
        </dgm:presLayoutVars>
      </dgm:prSet>
      <dgm:spPr/>
    </dgm:pt>
    <dgm:pt modelId="{3AFC42D0-330C-41F3-8CE8-88FE09E55039}" type="pres">
      <dgm:prSet presAssocID="{8627B8CA-404A-4C17-95B5-5853D65C6B33}" presName="parentText" presStyleLbl="node1" presStyleIdx="0" presStyleCnt="5">
        <dgm:presLayoutVars>
          <dgm:chMax val="0"/>
          <dgm:bulletEnabled val="1"/>
        </dgm:presLayoutVars>
      </dgm:prSet>
      <dgm:spPr/>
    </dgm:pt>
    <dgm:pt modelId="{3B109B56-1986-4480-A29D-6F7C5E97B8BF}" type="pres">
      <dgm:prSet presAssocID="{B60660F7-BA4B-4CBF-92FA-16F973A45DD1}" presName="spacer" presStyleCnt="0"/>
      <dgm:spPr/>
    </dgm:pt>
    <dgm:pt modelId="{ACC29537-B47B-47A4-B715-0F00BE4A7761}" type="pres">
      <dgm:prSet presAssocID="{C5973812-63AF-43B5-8BEC-02819683737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1425C325-7B1D-4431-BABF-492CC9D492B4}" type="pres">
      <dgm:prSet presAssocID="{214FF69C-806B-4A5C-87FD-D81109C7CD17}" presName="spacer" presStyleCnt="0"/>
      <dgm:spPr/>
    </dgm:pt>
    <dgm:pt modelId="{F4AA51C2-76AC-44A3-B25E-1B322D22D80F}" type="pres">
      <dgm:prSet presAssocID="{C2C364FF-8C39-4C37-AE1A-1F32CECF0A6B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1E73364F-45B7-4E04-A821-15431B3B3703}" type="pres">
      <dgm:prSet presAssocID="{C2C364FF-8C39-4C37-AE1A-1F32CECF0A6B}" presName="childText" presStyleLbl="revTx" presStyleIdx="0" presStyleCnt="3">
        <dgm:presLayoutVars>
          <dgm:bulletEnabled val="1"/>
        </dgm:presLayoutVars>
      </dgm:prSet>
      <dgm:spPr/>
    </dgm:pt>
    <dgm:pt modelId="{AB49568E-A9EB-47FF-BA8E-C62C037871FF}" type="pres">
      <dgm:prSet presAssocID="{1E6F6EE3-31BF-45C2-A317-84A1497DB078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705E84EE-455A-4A6A-BB74-E74FCF7C7CE0}" type="pres">
      <dgm:prSet presAssocID="{1E6F6EE3-31BF-45C2-A317-84A1497DB078}" presName="childText" presStyleLbl="revTx" presStyleIdx="1" presStyleCnt="3">
        <dgm:presLayoutVars>
          <dgm:bulletEnabled val="1"/>
        </dgm:presLayoutVars>
      </dgm:prSet>
      <dgm:spPr/>
    </dgm:pt>
    <dgm:pt modelId="{AEF5B901-31F0-4801-8A30-0028D611FA90}" type="pres">
      <dgm:prSet presAssocID="{65BFE734-F406-4999-BC87-9F9DCD2C3656}" presName="parentText" presStyleLbl="node1" presStyleIdx="4" presStyleCnt="5">
        <dgm:presLayoutVars>
          <dgm:chMax val="0"/>
          <dgm:bulletEnabled val="1"/>
        </dgm:presLayoutVars>
      </dgm:prSet>
      <dgm:spPr/>
    </dgm:pt>
    <dgm:pt modelId="{16DF4DD1-2C2A-4FEE-9103-13680C4664FE}" type="pres">
      <dgm:prSet presAssocID="{65BFE734-F406-4999-BC87-9F9DCD2C3656}" presName="childText" presStyleLbl="revTx" presStyleIdx="2" presStyleCnt="3">
        <dgm:presLayoutVars>
          <dgm:bulletEnabled val="1"/>
        </dgm:presLayoutVars>
      </dgm:prSet>
      <dgm:spPr/>
    </dgm:pt>
  </dgm:ptLst>
  <dgm:cxnLst>
    <dgm:cxn modelId="{4166770A-F755-4555-9DB3-7131FB029461}" type="presOf" srcId="{6E321408-E8D3-4766-9A04-4180DD9AE59B}" destId="{16DF4DD1-2C2A-4FEE-9103-13680C4664FE}" srcOrd="0" destOrd="0" presId="urn:microsoft.com/office/officeart/2005/8/layout/vList2"/>
    <dgm:cxn modelId="{E0683F0B-0CA9-486C-AC2E-34FCF27CA628}" srcId="{25BFCB98-FB4D-47B8-BAF3-542723F53904}" destId="{C2C364FF-8C39-4C37-AE1A-1F32CECF0A6B}" srcOrd="2" destOrd="0" parTransId="{9A017273-7D52-4F37-8EF4-47706D273765}" sibTransId="{E5733EEE-AECC-4005-8E8D-55F728AD84BB}"/>
    <dgm:cxn modelId="{8C9FB015-588D-486F-AE42-7396C428D02D}" srcId="{C2C364FF-8C39-4C37-AE1A-1F32CECF0A6B}" destId="{F012D00F-3C3C-419B-BA59-20BACAA6BC85}" srcOrd="0" destOrd="0" parTransId="{BF2C7F41-7735-4191-854C-84D8DBFD5A30}" sibTransId="{DA925F15-383A-4C17-8094-BAF5B5D4A2BF}"/>
    <dgm:cxn modelId="{C448BA5F-C1D9-46CD-B939-79A405E1AF83}" srcId="{65BFE734-F406-4999-BC87-9F9DCD2C3656}" destId="{6E321408-E8D3-4766-9A04-4180DD9AE59B}" srcOrd="0" destOrd="0" parTransId="{90959B6D-222E-41D4-ABC9-BEB4A419FC12}" sibTransId="{90E5AB92-9156-4F51-815A-8297A589D7D6}"/>
    <dgm:cxn modelId="{A2CF9061-A889-4F4E-9365-5FCBF85A9283}" type="presOf" srcId="{F012D00F-3C3C-419B-BA59-20BACAA6BC85}" destId="{1E73364F-45B7-4E04-A821-15431B3B3703}" srcOrd="0" destOrd="0" presId="urn:microsoft.com/office/officeart/2005/8/layout/vList2"/>
    <dgm:cxn modelId="{6E73D667-B14E-4B4F-B18B-E281C6107E24}" srcId="{25BFCB98-FB4D-47B8-BAF3-542723F53904}" destId="{8627B8CA-404A-4C17-95B5-5853D65C6B33}" srcOrd="0" destOrd="0" parTransId="{490C0F3F-4B9E-4221-AB84-555910CF7C25}" sibTransId="{B60660F7-BA4B-4CBF-92FA-16F973A45DD1}"/>
    <dgm:cxn modelId="{3E5B1A4B-DCFA-4FDC-A4F4-ABE73BBDBA71}" srcId="{25BFCB98-FB4D-47B8-BAF3-542723F53904}" destId="{65BFE734-F406-4999-BC87-9F9DCD2C3656}" srcOrd="4" destOrd="0" parTransId="{528E4A74-4B37-4D96-B776-8137226E615D}" sibTransId="{07502061-00F2-4926-AB68-404CD624B4C1}"/>
    <dgm:cxn modelId="{D632584B-4B39-45A0-B8F0-E17A86FB56FE}" srcId="{25BFCB98-FB4D-47B8-BAF3-542723F53904}" destId="{C5973812-63AF-43B5-8BEC-028196837374}" srcOrd="1" destOrd="0" parTransId="{AF7DD862-4CBA-4B72-8EA0-0D181FFB44BB}" sibTransId="{214FF69C-806B-4A5C-87FD-D81109C7CD17}"/>
    <dgm:cxn modelId="{A20DF14E-86FD-4AFA-8C09-687E83664FD1}" srcId="{1E6F6EE3-31BF-45C2-A317-84A1497DB078}" destId="{142721F1-A1F1-4300-8FDB-9A98F9E809C5}" srcOrd="0" destOrd="0" parTransId="{4949329A-6BE2-4CFD-AA4A-A2EA2A070517}" sibTransId="{1DA55A38-E08B-4C3A-9BE5-7FB9AB1B4685}"/>
    <dgm:cxn modelId="{690F9670-3C8C-49DE-928B-843EF83D207E}" type="presOf" srcId="{8627B8CA-404A-4C17-95B5-5853D65C6B33}" destId="{3AFC42D0-330C-41F3-8CE8-88FE09E55039}" srcOrd="0" destOrd="0" presId="urn:microsoft.com/office/officeart/2005/8/layout/vList2"/>
    <dgm:cxn modelId="{A9C81893-EA61-463B-8105-ECF75AFC3C1D}" type="presOf" srcId="{C2C364FF-8C39-4C37-AE1A-1F32CECF0A6B}" destId="{F4AA51C2-76AC-44A3-B25E-1B322D22D80F}" srcOrd="0" destOrd="0" presId="urn:microsoft.com/office/officeart/2005/8/layout/vList2"/>
    <dgm:cxn modelId="{60A77B96-38E2-4FD7-AEE4-7B4DB8CCAE3F}" type="presOf" srcId="{65BFE734-F406-4999-BC87-9F9DCD2C3656}" destId="{AEF5B901-31F0-4801-8A30-0028D611FA90}" srcOrd="0" destOrd="0" presId="urn:microsoft.com/office/officeart/2005/8/layout/vList2"/>
    <dgm:cxn modelId="{9DA608B3-D094-4D06-BF2B-3FA23B6A7751}" type="presOf" srcId="{142721F1-A1F1-4300-8FDB-9A98F9E809C5}" destId="{705E84EE-455A-4A6A-BB74-E74FCF7C7CE0}" srcOrd="0" destOrd="0" presId="urn:microsoft.com/office/officeart/2005/8/layout/vList2"/>
    <dgm:cxn modelId="{D3A936B3-DEE9-4111-A97D-E6CF2124693C}" srcId="{25BFCB98-FB4D-47B8-BAF3-542723F53904}" destId="{1E6F6EE3-31BF-45C2-A317-84A1497DB078}" srcOrd="3" destOrd="0" parTransId="{2F358068-FDCC-49CF-ABCD-8BFFEB326750}" sibTransId="{35BAFC59-8229-4BDE-8C84-8C378BB88CCC}"/>
    <dgm:cxn modelId="{5D65BFBA-3FD6-4953-864E-088D614E2FC5}" type="presOf" srcId="{25BFCB98-FB4D-47B8-BAF3-542723F53904}" destId="{1BF1BD4F-F368-4F27-B23C-EE2C25B46F12}" srcOrd="0" destOrd="0" presId="urn:microsoft.com/office/officeart/2005/8/layout/vList2"/>
    <dgm:cxn modelId="{90904DEC-15CF-42B2-AF59-BD03588C1CB6}" type="presOf" srcId="{1E6F6EE3-31BF-45C2-A317-84A1497DB078}" destId="{AB49568E-A9EB-47FF-BA8E-C62C037871FF}" srcOrd="0" destOrd="0" presId="urn:microsoft.com/office/officeart/2005/8/layout/vList2"/>
    <dgm:cxn modelId="{E0AC46FC-6AFA-4631-BF7F-1FC4A2DDBC49}" type="presOf" srcId="{C5973812-63AF-43B5-8BEC-028196837374}" destId="{ACC29537-B47B-47A4-B715-0F00BE4A7761}" srcOrd="0" destOrd="0" presId="urn:microsoft.com/office/officeart/2005/8/layout/vList2"/>
    <dgm:cxn modelId="{498A5669-0899-4AEB-9D0E-4E4A6AC9BCE8}" type="presParOf" srcId="{1BF1BD4F-F368-4F27-B23C-EE2C25B46F12}" destId="{3AFC42D0-330C-41F3-8CE8-88FE09E55039}" srcOrd="0" destOrd="0" presId="urn:microsoft.com/office/officeart/2005/8/layout/vList2"/>
    <dgm:cxn modelId="{789BD53F-956A-44DF-AEC0-84F13A649ECA}" type="presParOf" srcId="{1BF1BD4F-F368-4F27-B23C-EE2C25B46F12}" destId="{3B109B56-1986-4480-A29D-6F7C5E97B8BF}" srcOrd="1" destOrd="0" presId="urn:microsoft.com/office/officeart/2005/8/layout/vList2"/>
    <dgm:cxn modelId="{2219D129-615A-4634-9C4B-0EB4463A586E}" type="presParOf" srcId="{1BF1BD4F-F368-4F27-B23C-EE2C25B46F12}" destId="{ACC29537-B47B-47A4-B715-0F00BE4A7761}" srcOrd="2" destOrd="0" presId="urn:microsoft.com/office/officeart/2005/8/layout/vList2"/>
    <dgm:cxn modelId="{BF92CF7A-8BEB-47A3-93AF-DB21C310AC8F}" type="presParOf" srcId="{1BF1BD4F-F368-4F27-B23C-EE2C25B46F12}" destId="{1425C325-7B1D-4431-BABF-492CC9D492B4}" srcOrd="3" destOrd="0" presId="urn:microsoft.com/office/officeart/2005/8/layout/vList2"/>
    <dgm:cxn modelId="{80C494A7-6B8F-4808-B4F9-535D95F0EE8A}" type="presParOf" srcId="{1BF1BD4F-F368-4F27-B23C-EE2C25B46F12}" destId="{F4AA51C2-76AC-44A3-B25E-1B322D22D80F}" srcOrd="4" destOrd="0" presId="urn:microsoft.com/office/officeart/2005/8/layout/vList2"/>
    <dgm:cxn modelId="{7F7AFD74-D7BC-4D95-917A-06BFAB5265DC}" type="presParOf" srcId="{1BF1BD4F-F368-4F27-B23C-EE2C25B46F12}" destId="{1E73364F-45B7-4E04-A821-15431B3B3703}" srcOrd="5" destOrd="0" presId="urn:microsoft.com/office/officeart/2005/8/layout/vList2"/>
    <dgm:cxn modelId="{265C324A-326E-4D81-BF4E-41E1E8FB12CF}" type="presParOf" srcId="{1BF1BD4F-F368-4F27-B23C-EE2C25B46F12}" destId="{AB49568E-A9EB-47FF-BA8E-C62C037871FF}" srcOrd="6" destOrd="0" presId="urn:microsoft.com/office/officeart/2005/8/layout/vList2"/>
    <dgm:cxn modelId="{AF8AAE78-92A8-4F2C-9EEB-FBF3601C0001}" type="presParOf" srcId="{1BF1BD4F-F368-4F27-B23C-EE2C25B46F12}" destId="{705E84EE-455A-4A6A-BB74-E74FCF7C7CE0}" srcOrd="7" destOrd="0" presId="urn:microsoft.com/office/officeart/2005/8/layout/vList2"/>
    <dgm:cxn modelId="{688AD26C-481D-4715-9E54-D5435B2FFCEE}" type="presParOf" srcId="{1BF1BD4F-F368-4F27-B23C-EE2C25B46F12}" destId="{AEF5B901-31F0-4801-8A30-0028D611FA90}" srcOrd="8" destOrd="0" presId="urn:microsoft.com/office/officeart/2005/8/layout/vList2"/>
    <dgm:cxn modelId="{5140BD9A-EC17-44E0-AA2C-3CD3E94D20F5}" type="presParOf" srcId="{1BF1BD4F-F368-4F27-B23C-EE2C25B46F12}" destId="{16DF4DD1-2C2A-4FEE-9103-13680C4664FE}" srcOrd="9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AFC42D0-330C-41F3-8CE8-88FE09E55039}">
      <dsp:nvSpPr>
        <dsp:cNvPr id="0" name=""/>
        <dsp:cNvSpPr/>
      </dsp:nvSpPr>
      <dsp:spPr>
        <a:xfrm>
          <a:off x="0" y="542530"/>
          <a:ext cx="6900512" cy="675327"/>
        </a:xfrm>
        <a:prstGeom prst="round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/>
            <a:t>Points to keep in mind </a:t>
          </a:r>
          <a:endParaRPr lang="en-US" sz="1700" kern="1200"/>
        </a:p>
      </dsp:txBody>
      <dsp:txXfrm>
        <a:off x="32967" y="575497"/>
        <a:ext cx="6834578" cy="609393"/>
      </dsp:txXfrm>
    </dsp:sp>
    <dsp:sp modelId="{ACC29537-B47B-47A4-B715-0F00BE4A7761}">
      <dsp:nvSpPr>
        <dsp:cNvPr id="0" name=""/>
        <dsp:cNvSpPr/>
      </dsp:nvSpPr>
      <dsp:spPr>
        <a:xfrm>
          <a:off x="0" y="1266817"/>
          <a:ext cx="6900512" cy="675327"/>
        </a:xfrm>
        <a:prstGeom prst="roundRect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/>
            <a:t>We are using some clinical terminology when describing symptoms, as per DSM  (recall it is rooted in a medical model)</a:t>
          </a:r>
          <a:endParaRPr lang="en-US" sz="1700" kern="1200"/>
        </a:p>
      </dsp:txBody>
      <dsp:txXfrm>
        <a:off x="32967" y="1299784"/>
        <a:ext cx="6834578" cy="609393"/>
      </dsp:txXfrm>
    </dsp:sp>
    <dsp:sp modelId="{F4AA51C2-76AC-44A3-B25E-1B322D22D80F}">
      <dsp:nvSpPr>
        <dsp:cNvPr id="0" name=""/>
        <dsp:cNvSpPr/>
      </dsp:nvSpPr>
      <dsp:spPr>
        <a:xfrm>
          <a:off x="0" y="1991105"/>
          <a:ext cx="6900512" cy="675327"/>
        </a:xfrm>
        <a:prstGeom prst="roundRect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/>
            <a:t>Family resemblance view: one size does not fit all; each person’s symptom frequency and expression is different, though there will be some similarity </a:t>
          </a:r>
          <a:endParaRPr lang="en-US" sz="1700" kern="1200"/>
        </a:p>
      </dsp:txBody>
      <dsp:txXfrm>
        <a:off x="32967" y="2024072"/>
        <a:ext cx="6834578" cy="609393"/>
      </dsp:txXfrm>
    </dsp:sp>
    <dsp:sp modelId="{1E73364F-45B7-4E04-A821-15431B3B3703}">
      <dsp:nvSpPr>
        <dsp:cNvPr id="0" name=""/>
        <dsp:cNvSpPr/>
      </dsp:nvSpPr>
      <dsp:spPr>
        <a:xfrm>
          <a:off x="0" y="2666433"/>
          <a:ext cx="6900512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300" kern="1200"/>
            <a:t>i.e. some resemblance, but not identical </a:t>
          </a:r>
          <a:endParaRPr lang="en-US" sz="1300" kern="1200"/>
        </a:p>
      </dsp:txBody>
      <dsp:txXfrm>
        <a:off x="0" y="2666433"/>
        <a:ext cx="6900512" cy="281520"/>
      </dsp:txXfrm>
    </dsp:sp>
    <dsp:sp modelId="{AB49568E-A9EB-47FF-BA8E-C62C037871FF}">
      <dsp:nvSpPr>
        <dsp:cNvPr id="0" name=""/>
        <dsp:cNvSpPr/>
      </dsp:nvSpPr>
      <dsp:spPr>
        <a:xfrm>
          <a:off x="0" y="2947953"/>
          <a:ext cx="6900512" cy="675327"/>
        </a:xfrm>
        <a:prstGeom prst="roundRect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/>
            <a:t>Like many clinical syndromes, there is a RANGE of expression</a:t>
          </a:r>
          <a:endParaRPr lang="en-US" sz="1700" kern="1200"/>
        </a:p>
      </dsp:txBody>
      <dsp:txXfrm>
        <a:off x="32967" y="2980920"/>
        <a:ext cx="6834578" cy="609393"/>
      </dsp:txXfrm>
    </dsp:sp>
    <dsp:sp modelId="{705E84EE-455A-4A6A-BB74-E74FCF7C7CE0}">
      <dsp:nvSpPr>
        <dsp:cNvPr id="0" name=""/>
        <dsp:cNvSpPr/>
      </dsp:nvSpPr>
      <dsp:spPr>
        <a:xfrm>
          <a:off x="0" y="3623280"/>
          <a:ext cx="6900512" cy="2815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300" kern="1200"/>
            <a:t>E.g. schizophrenia, schizotypal personality </a:t>
          </a:r>
          <a:endParaRPr lang="en-US" sz="1300" kern="1200"/>
        </a:p>
      </dsp:txBody>
      <dsp:txXfrm>
        <a:off x="0" y="3623280"/>
        <a:ext cx="6900512" cy="281520"/>
      </dsp:txXfrm>
    </dsp:sp>
    <dsp:sp modelId="{AEF5B901-31F0-4801-8A30-0028D611FA90}">
      <dsp:nvSpPr>
        <dsp:cNvPr id="0" name=""/>
        <dsp:cNvSpPr/>
      </dsp:nvSpPr>
      <dsp:spPr>
        <a:xfrm>
          <a:off x="0" y="3904800"/>
          <a:ext cx="6900512" cy="675327"/>
        </a:xfrm>
        <a:prstGeom prst="roundRect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CA" sz="1700" kern="1200"/>
            <a:t>We are actively discussing symptoms, BUT bear in mind that someone with a diagnosed condition does not always have symptoms. </a:t>
          </a:r>
          <a:endParaRPr lang="en-US" sz="1700" kern="1200"/>
        </a:p>
      </dsp:txBody>
      <dsp:txXfrm>
        <a:off x="32967" y="3937767"/>
        <a:ext cx="6834578" cy="609393"/>
      </dsp:txXfrm>
    </dsp:sp>
    <dsp:sp modelId="{16DF4DD1-2C2A-4FEE-9103-13680C4664FE}">
      <dsp:nvSpPr>
        <dsp:cNvPr id="0" name=""/>
        <dsp:cNvSpPr/>
      </dsp:nvSpPr>
      <dsp:spPr>
        <a:xfrm>
          <a:off x="0" y="4580128"/>
          <a:ext cx="6900512" cy="41348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19091" tIns="21590" rIns="120904" bIns="21590" numCol="1" spcCol="1270" anchor="t" anchorCtr="0">
          <a:noAutofit/>
        </a:bodyPr>
        <a:lstStyle/>
        <a:p>
          <a:pPr marL="114300" lvl="1" indent="-114300" algn="l" defTabSz="577850">
            <a:lnSpc>
              <a:spcPct val="90000"/>
            </a:lnSpc>
            <a:spcBef>
              <a:spcPct val="0"/>
            </a:spcBef>
            <a:spcAft>
              <a:spcPct val="20000"/>
            </a:spcAft>
            <a:buChar char="•"/>
          </a:pPr>
          <a:r>
            <a:rPr lang="en-CA" sz="1300" kern="1200"/>
            <a:t>Just like irritable bowel syndrome, eczema, or HSV1/2 (or any other physical condition), symptoms manifest at certain times (“episode”, “flare up”)</a:t>
          </a:r>
          <a:endParaRPr lang="en-US" sz="1300" kern="1200"/>
        </a:p>
      </dsp:txBody>
      <dsp:txXfrm>
        <a:off x="0" y="4580128"/>
        <a:ext cx="6900512" cy="4134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Action1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4-06T15:13:24.64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206234">
    <iact:property name="dataType"/>
    <iact:actionData xml:id="d0">
      <inkml:trace xmlns:inkml="http://www.w3.org/2003/InkML" xml:id="stk0" contextRef="#ctx0" brushRef="#br0">9979 10812 0,'35'0'87,"0"0"-72,-1 0-14,71 0 4,-36 0 4,35 34 0,1-34-1,-1 0 0,-34 0 0,-1 0 0,-34 0 0,34 0 0,36 0-2,-1 0 2,0 0 1,-34 0-2,34 0 2,1-34-2,-71 34 2,71-35-2,-36 0 0,1 35 0,-1 0 1,-34 0 8,0-35-8,34 35 7,-34 0-6,0 0-1,0 0 0,-1 0 0,1 0 0,35 0 5,-35 0 4,-1 0-10,1 0 2,0-34-3,0 34 20,34 0-20,-34 0 2,0 0 0,-1 0-1,71 0 2,-36 0 0,1 0-2,-1 0-1,1 0 4,-1 0-4,1 0 4,-35 0 20,0 0-24,-1 0 12,1 0 113,0 0-21,0 0-86,-1 0-12,1 0-6,-35 34-3,70-34 7,-36 0 6</inkml:trace>
    </iact:actionData>
  </iact:action>
  <iact:action type="add" startTime="221193">
    <iact:property name="dataType"/>
    <iact:actionData xml:id="d1">
      <inkml:trace xmlns:inkml="http://www.w3.org/2003/InkML" xml:id="stk1" contextRef="#ctx0" brushRef="#br0">10431 12028 0,'70'0'195,"69"0"-188,0 0 2,35 0-5,-35 0 4,0 0 0,69-69 0,-69 34 2,1-35-2,33 36 0,-34-1 0,1 35 0,33-35 0,-34 0 0,-69 1-2,69-1 1,-35 35 3,1 0-4,-71-35 4,1 35-3,0 0-1,-35-35 4,70 35-2,-36 0 0,36 0-2,34-34 2,0 34 2,-34-35-5,0 0 2,-36 35 2,1 0 0,0 0-1,0 0 0,-1 0 0,36 0-2,0 0 0,-36 0 4,1 0-2,0 0 8,0 0-8,-1 0 0,1 0 0,0 0 16,0 0-10,-1 0-5,36 0-3,-35 0 11,0 0-10,-1 0 2,1 0-2,0 0 2,0 0-3,-35 35 67,0 0-59,34-1-6,1-34-2,-35 35 90,35-35-82,-35 35-6,0 0 15,35-35-13,-35 34 4,34-34 42</inkml:trace>
    </iact:actionData>
  </iact:action>
</iact:actions>
</file>

<file path=ppt/ink/inkAction2.xml><?xml version="1.0" encoding="utf-8"?>
<iact:actions xmlns:iact="http://schemas.microsoft.com/office/powerpoint/2014/inkAction" lengthUnit="cm" timeUnit="ms">
  <inkml:definitions xmlns:inkml="http://www.w3.org/2003/InkML">
    <inkml:context xml:id="ctx0">
      <inkml:inkSource xml:id="inkSrc0">
        <inkml:traceFormat>
          <inkml:channel name="X" type="integer" max="1366" units="cm"/>
          <inkml:channel name="Y" type="integer" max="768" units="cm"/>
          <inkml:channel name="T" type="integer" max="2.14748E9" units="dev"/>
        </inkml:traceFormat>
        <inkml:channelProperties>
          <inkml:channelProperty channel="X" name="resolution" value="39.7093" units="1/cm"/>
          <inkml:channelProperty channel="Y" name="resolution" value="39.79275" units="1/cm"/>
          <inkml:channelProperty channel="T" name="resolution" value="1" units="1/dev"/>
        </inkml:channelProperties>
      </inkml:inkSource>
      <inkml:timestamp xml:id="ts0" timeString="2021-04-06T16:16:48.26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act:action type="add" startTime="79734">
    <iact:property name="dataType"/>
    <iact:actionData xml:id="d0">
      <inkml:trace xmlns:inkml="http://www.w3.org/2003/InkML" xml:id="stk0" contextRef="#ctx0" brushRef="#br0">11718 16269 0,'34'0'139,"71"0"-131,68 35 0,36 69-1,-70-104 4,0 35-6,-69 0 4,-1-35-2,36 0 3,-1 0-4,-69 0 8,34 0-5,1 0-1,-35 0 7,-1 0 9,1 0-10,0 0 10,0 0-16,34-35 0,35 35 0,36-35 0,-71 35 1,70-34-2,0 34-1,-34-70 2,-71 70 0,36-35 0,-35 35 8,-35-34 54,0-36-46,0-34-15,0 69-1,0 0 2,0-34-7,0-1 5,0 1 1,-35-1-1,35 1 0,0-1-1,0-34 1,0 69 1,-35-34-2,35 34 3,0 0-6,-35 0 6,1-34-4,34 34 10,0-35-8,-70 70 0,70-104 0,-35 69 9,1-34-10,34-1 3,0 1-5,-35 34 2,0 0 1,35 1 0,-35-1 1,35 0 6,-35 0-7,1 0 8,34 1-8,-35-1-2,0 0 4,-34-34-4,-1-1 5,0 1-6,-34 34 3,69-35 0,1 70 0,-1 0 8,0 0 6,0 0-6,35-34 0,-34 34-8,-1 0 8,0 0-2,0 0 2,0 0 16,1-35-7,-36 35-19,1-35 1,34 35 2,0 0-2,-69-35 4,34 35-6,1 0 3,-1 0 0,35 0 0,-34 0 1,-1 0-2,36 0 1,-71 0-1,1 0 0,0 0 2,34 0-1,35 0-1,-34 0 4,34 0 11,0 0 7,0 0 19,1 35-40,34 0-2,0 0 11,-35-1-10,35 36 3,-35-35 4,35-1-6,-35 1 1,35 0-2,0 69 1,0-34-2,-34-1 10,34 36-8,-35-1 0,0 0 0,35-69 0,0 34 2,0-34-3,0 35-2,0-36 5,0 1-2,0 35-1,0-36 24,0 1-7,0 35-8,0-35-1,0-1 1,-35 1-8,35 0-1,0 0 9,0-1-8,0 36 0,0-35 0,0-1 3,35 36-8,-35-1 5,0-34 0,0 35 0,35-1 1,0 1-2,-35-35 10,0-1-9,0 1-3,34 0 20,-34 0 45,0-1-55,35-34 2,-35 35-9,35-35-1,-35 35 1,35 0 6,-35-1-6,34-34 8,1 35-7,-35 0 44,35-35 120,0 0-100,0 0-57,-1 0-11,-34-35 5,35 35 3</inkml:trace>
    </iact:actionData>
  </iact:action>
  <iact:action type="add" startTime="84538">
    <iact:property name="dataType"/>
    <iact:actionData xml:id="d1">
      <inkml:trace xmlns:inkml="http://www.w3.org/2003/InkML" xml:id="stk1" contextRef="#ctx0" brushRef="#br0">5980 14323 0,'35'0'126,"35"34"-120,69 36 2,0-1 0,174 1-2,-70 0 2,-104-1 0,105-34 1,-140 0-2,-35-35 1,36 0 0,-1 34 0,-69-34 6,0 0 26,-1 0-7,1 0-26,0 0-1,34 0 2,-34 0 0,0 0 2,0 0 7,0 0-12,-35-34 36,34 34-25,-34-35-3,35 0-5,0 35 0,0 0 0,-35-35 1,0 1-2,34-1 9,-34 0-2,35 0 4,-35 0-4,0 1-6,0-1 1,0 0-2,0-34 2,0 34-3,0 0 1,0 0 1,0 1 0,0-1 1,0 0-2,0 0 23,0 1-14,0-1-7,0 0-2,0 0 2,0-34-2,-35 34 9,35 0 0,0 0 0,0 1-10,-34 34 2,34-35 9,-35 0-10,0 0 1,35 1 1,0-1-2,-35 0 1,35 0 6,-34 1-6,-1-1 0,35 0 1,-35 35-1,35-35 0,-35 1 0,35-1-1,-35 0 4,1 0-7,-1 0 12,35 1-8,-70-1-1,70 0 9,-34 35-8,-1-35 0,0 1 0,35-1 0,-35 0 0,1 35-1,-1-35 0,35 1 79,-35 34-77,0 0 6,0 0 1,1 0-8,-1 0 14,0 0-13,0 0 0,1 0-3,-71 0 3,71 0-2,-1 0 2,-35 0-2,35 0 7,1 0-6,-1 0 2,0 0-4,0 0 5,1 0-6,-1 0 6,0 0 4,0 0-9,1 0 25,-1 0-8,0 0 9,0 0-22,0 0 2,1 0 13,-1 34-8,0 1-2,0 0 0,35 0 1,-69-35-10,69 34 5,0 1-6,-35 0 11,35 0-7,0-1 0,0 1 5,0 0 1,0 35 0,-35-70-7,35 34 0,0 36 0,-34-35 0,34-1 0,0 36 2,0-35-3,0-1-2,-35 71 3,35-71 0,-35-34 0,35 70 0,0-35 8,0-1 1,0 1-1,0 0-8,0 0 5,0 0 3,0-1-8,0 1 0,0 35 8,0-36 0,0 1-2,0 0 42,0 0-50,0-1 42,0 1-14,0 0-20,0 0-8,35-1 10</inkml:trace>
    </iact:actionData>
  </iact:action>
</iact:actions>
</file>

<file path=ppt/media/image1.png>
</file>

<file path=ppt/media/image2.jpg>
</file>

<file path=ppt/media/image20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893809-FBF7-417C-9582-E8AEFAEBE0E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40490E-4EF8-4F57-8166-919A462C29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EF46154-C887-4C50-B528-CBAF20F214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59894D7-2AC6-4962-B944-A9946747B5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CAB4A6-8C6F-4061-A4ED-096DC8DE35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56817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8DC2E4-6A93-4560-90EC-41D3D4E259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82437E0-0643-4FEE-862F-A1540551F9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6A43A2-8AB4-48C0-B332-80A3533F20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8D63794-8960-4F85-873C-07F75A3AA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53A657-14AA-415C-A30C-7048BD5EEB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81331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5B2B238-88F8-49C6-AF72-B4FFFB2893D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9AD97FF-753A-43CA-A8DF-C0855564BC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99585F-484B-476F-8A75-0E097113408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367E184-F8FC-4BC2-B7B6-0586057B29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E6A46C4-26D9-492B-882A-77C9366187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408875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FB095-834A-44D6-8BA9-4C3E6ADD33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895D67-64BC-4FC1-B4FA-F9736F8606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142435-5ADB-454B-8911-F9E13CD659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B84B446-A577-4A8B-ACCA-74E1EEF75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636D12-30AF-4C14-A734-F58FE2CC1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710667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577B72-C7F4-48A0-9482-86F6DDD82E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6E5A3E-8CAB-4907-B511-0DC58214E5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F59229-39A6-4F8E-8631-DFCB3FB366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B81C1F7-F7CE-4995-8D61-1610BE0812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418CC5B-E20B-4460-8A5E-2D4CBDB688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54921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3F70DD-267A-4A09-A236-40084DA12A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042C08-82FE-4EF4-8AA7-78BB13522CF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75E8B2-6635-4136-B574-8E1FBEF785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99604AB-0836-44DB-BF58-AD4196238A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2B6A774-C1C3-4CB5-88D0-34F65E8A7C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6C2C08-839B-42F2-A1F1-B28D1BE3CE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0653626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536631-CB74-42AC-BE95-FAE4FFC3E1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1D7657-FA2D-4854-95EC-93198E1C77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75FCBF-98CE-4203-A1EC-D8ACD5DB7AC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AC376FA-34E4-4404-8163-27164321233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4007450-B13D-4070-9D0E-B8CD97981A9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F77E7AA-BFDC-4A22-95AD-A7F5448D11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B0F699A-D3A7-4255-AF07-EFDDE9A381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7B62674-3198-437A-9376-D2542F1C60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704278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C9FEEA-957E-4A9C-8BA0-C0CED0846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13C1D7-BFE1-400F-A50D-3ADD411EE7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0E4F3BA-E4DC-4807-A194-0339B4424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49851F5-53F7-40BE-AC31-B35CBD0C94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34669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77A8646-7391-499C-A279-99FC68D59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E0394F9-91CF-4C4A-90ED-D9E96F3D76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C717F1-BC91-44F6-BA31-DE534BDF73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689721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FFA318-04AF-44B6-A54D-51EDA42198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84B22-6C41-4D48-91B0-5FFC4EF708E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0CCC72-C5EB-49ED-812F-A78ABCA3A5E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58C8AEE-A9CD-4968-816A-90C847E38A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A97D66F-AC0A-4BD2-AA5B-5C96EFEA5D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D9E388-5745-4E2B-9981-81FB7091DD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7872387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3749D-28E8-4AFD-83AD-87F597F5A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30FBF00-F1D1-4931-983B-F4BC94F76BA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BC7E8E-3F1B-4F33-8CD6-8446F09D13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5195FA0-06D6-428F-B2FC-3500BBA4B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5A92BE1-19F1-45A3-8C71-4C4B5FA273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4DBF63-00FE-473D-BB7D-340BC455C2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276474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D11FF53-3B0E-4228-87A6-4D6E94FB6C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4AB06FE-EEF1-48CC-AA28-2447D61F072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E705B-1F8B-409A-B93F-24CD8870753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64F272-EAFE-4FA9-8190-FF580A3BE610}" type="datetimeFigureOut">
              <a:rPr lang="en-CA" smtClean="0"/>
              <a:t>2022-03-24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388E88-6E0A-4DAD-8A21-D41276BEB59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B534FB9-53EF-4AC0-8F63-41A8E979339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3CC1F-7DEC-4911-92F5-A2341DF5098C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540843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hyperlink" Target="https://www.youtube.com/watch?v=4t1EsfhPBTk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2" Type="http://schemas.microsoft.com/office/2007/relationships/media" Target="../media/media11.m4a"/><Relationship Id="rId1" Type="http://schemas.openxmlformats.org/officeDocument/2006/relationships/tags" Target="../tags/tag5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audio" Target="../media/media12.m4a"/><Relationship Id="rId2" Type="http://schemas.microsoft.com/office/2007/relationships/media" Target="../media/media12.m4a"/><Relationship Id="rId1" Type="http://schemas.openxmlformats.org/officeDocument/2006/relationships/tags" Target="../tags/tag6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audio" Target="../media/media13.m4a"/><Relationship Id="rId2" Type="http://schemas.microsoft.com/office/2007/relationships/media" Target="../media/media13.m4a"/><Relationship Id="rId1" Type="http://schemas.openxmlformats.org/officeDocument/2006/relationships/tags" Target="../tags/tag7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audio" Target="../media/media15.m4a"/><Relationship Id="rId2" Type="http://schemas.microsoft.com/office/2007/relationships/media" Target="../media/media15.m4a"/><Relationship Id="rId1" Type="http://schemas.openxmlformats.org/officeDocument/2006/relationships/tags" Target="../tags/tag8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audio" Target="../media/media16.m4a"/><Relationship Id="rId2" Type="http://schemas.microsoft.com/office/2007/relationships/media" Target="../media/media16.m4a"/><Relationship Id="rId1" Type="http://schemas.openxmlformats.org/officeDocument/2006/relationships/tags" Target="../tags/tag9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audio" Target="../media/media17.m4a"/><Relationship Id="rId2" Type="http://schemas.microsoft.com/office/2007/relationships/media" Target="../media/media17.m4a"/><Relationship Id="rId1" Type="http://schemas.openxmlformats.org/officeDocument/2006/relationships/tags" Target="../tags/tag10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9.m4a"/><Relationship Id="rId2" Type="http://schemas.microsoft.com/office/2007/relationships/media" Target="../media/media19.m4a"/><Relationship Id="rId1" Type="http://schemas.openxmlformats.org/officeDocument/2006/relationships/tags" Target="../tags/tag1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hyperlink" Target="http://www.g2conline.org/1181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audio" Target="../media/media20.m4a"/><Relationship Id="rId2" Type="http://schemas.microsoft.com/office/2007/relationships/media" Target="../media/media20.m4a"/><Relationship Id="rId1" Type="http://schemas.openxmlformats.org/officeDocument/2006/relationships/tags" Target="../tags/tag12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audio" Target="../media/media21.m4a"/><Relationship Id="rId2" Type="http://schemas.microsoft.com/office/2007/relationships/media" Target="../media/media21.m4a"/><Relationship Id="rId1" Type="http://schemas.openxmlformats.org/officeDocument/2006/relationships/tags" Target="../tags/tag1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audio" Target="../media/media22.m4a"/><Relationship Id="rId2" Type="http://schemas.microsoft.com/office/2007/relationships/media" Target="../media/media22.m4a"/><Relationship Id="rId1" Type="http://schemas.openxmlformats.org/officeDocument/2006/relationships/tags" Target="../tags/tag1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3.m4a"/><Relationship Id="rId1" Type="http://schemas.microsoft.com/office/2007/relationships/media" Target="../media/media23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3.m4a"/><Relationship Id="rId2" Type="http://schemas.microsoft.com/office/2007/relationships/media" Target="../media/media3.m4a"/><Relationship Id="rId1" Type="http://schemas.openxmlformats.org/officeDocument/2006/relationships/tags" Target="../tags/tag1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audio" Target="../media/media4.m4a"/><Relationship Id="rId7" Type="http://schemas.openxmlformats.org/officeDocument/2006/relationships/image" Target="../media/image1.png"/><Relationship Id="rId2" Type="http://schemas.microsoft.com/office/2007/relationships/media" Target="../media/media4.m4a"/><Relationship Id="rId1" Type="http://schemas.openxmlformats.org/officeDocument/2006/relationships/tags" Target="../tags/tag2.xml"/><Relationship Id="rId6" Type="http://schemas.openxmlformats.org/officeDocument/2006/relationships/image" Target="../media/image20.png"/><Relationship Id="rId5" Type="http://schemas.microsoft.com/office/2011/relationships/inkAction" Target="../ink/inkAction1.xml"/><Relationship Id="rId4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3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audio" Target="../media/media6.m4a"/><Relationship Id="rId2" Type="http://schemas.microsoft.com/office/2007/relationships/media" Target="../media/media6.m4a"/><Relationship Id="rId1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1.png"/><Relationship Id="rId4" Type="http://schemas.openxmlformats.org/officeDocument/2006/relationships/hyperlink" Target="https://www.youtube.com/watch?v=C7Jl9_59tfY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4.png"/><Relationship Id="rId5" Type="http://schemas.microsoft.com/office/2011/relationships/inkAction" Target="../ink/inkAction2.xml"/><Relationship Id="rId4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10">
            <a:extLst>
              <a:ext uri="{FF2B5EF4-FFF2-40B4-BE49-F238E27FC236}">
                <a16:creationId xmlns:a16="http://schemas.microsoft.com/office/drawing/2014/main" id="{2E442304-DDBD-4F7B-8017-36BCC863FB4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EEAC379F-4656-42D0-A026-1B44423328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5000" y="640823"/>
            <a:ext cx="3418659" cy="5583148"/>
          </a:xfrm>
        </p:spPr>
        <p:txBody>
          <a:bodyPr anchor="ctr">
            <a:normAutofit/>
          </a:bodyPr>
          <a:lstStyle/>
          <a:p>
            <a:r>
              <a:rPr lang="en-CA" sz="4200"/>
              <a:t>Mental Health Challenge: Schizophrenia</a:t>
            </a:r>
          </a:p>
        </p:txBody>
      </p:sp>
      <p:sp>
        <p:nvSpPr>
          <p:cNvPr id="13" name="sketch line">
            <a:extLst>
              <a:ext uri="{FF2B5EF4-FFF2-40B4-BE49-F238E27FC236}">
                <a16:creationId xmlns:a16="http://schemas.microsoft.com/office/drawing/2014/main" id="{5E107275-3853-46FD-A241-DE4355A426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1627450" y="3462719"/>
            <a:ext cx="5410200" cy="18288"/>
          </a:xfrm>
          <a:custGeom>
            <a:avLst/>
            <a:gdLst>
              <a:gd name="connsiteX0" fmla="*/ 0 w 5410200"/>
              <a:gd name="connsiteY0" fmla="*/ 0 h 18288"/>
              <a:gd name="connsiteX1" fmla="*/ 568071 w 5410200"/>
              <a:gd name="connsiteY1" fmla="*/ 0 h 18288"/>
              <a:gd name="connsiteX2" fmla="*/ 1298448 w 5410200"/>
              <a:gd name="connsiteY2" fmla="*/ 0 h 18288"/>
              <a:gd name="connsiteX3" fmla="*/ 1920621 w 5410200"/>
              <a:gd name="connsiteY3" fmla="*/ 0 h 18288"/>
              <a:gd name="connsiteX4" fmla="*/ 2488692 w 5410200"/>
              <a:gd name="connsiteY4" fmla="*/ 0 h 18288"/>
              <a:gd name="connsiteX5" fmla="*/ 3219069 w 5410200"/>
              <a:gd name="connsiteY5" fmla="*/ 0 h 18288"/>
              <a:gd name="connsiteX6" fmla="*/ 3895344 w 5410200"/>
              <a:gd name="connsiteY6" fmla="*/ 0 h 18288"/>
              <a:gd name="connsiteX7" fmla="*/ 4571619 w 5410200"/>
              <a:gd name="connsiteY7" fmla="*/ 0 h 18288"/>
              <a:gd name="connsiteX8" fmla="*/ 5410200 w 5410200"/>
              <a:gd name="connsiteY8" fmla="*/ 0 h 18288"/>
              <a:gd name="connsiteX9" fmla="*/ 5410200 w 5410200"/>
              <a:gd name="connsiteY9" fmla="*/ 18288 h 18288"/>
              <a:gd name="connsiteX10" fmla="*/ 4842129 w 5410200"/>
              <a:gd name="connsiteY10" fmla="*/ 18288 h 18288"/>
              <a:gd name="connsiteX11" fmla="*/ 4328160 w 5410200"/>
              <a:gd name="connsiteY11" fmla="*/ 18288 h 18288"/>
              <a:gd name="connsiteX12" fmla="*/ 3597783 w 5410200"/>
              <a:gd name="connsiteY12" fmla="*/ 18288 h 18288"/>
              <a:gd name="connsiteX13" fmla="*/ 3029712 w 5410200"/>
              <a:gd name="connsiteY13" fmla="*/ 18288 h 18288"/>
              <a:gd name="connsiteX14" fmla="*/ 2299335 w 5410200"/>
              <a:gd name="connsiteY14" fmla="*/ 18288 h 18288"/>
              <a:gd name="connsiteX15" fmla="*/ 1514856 w 5410200"/>
              <a:gd name="connsiteY15" fmla="*/ 18288 h 18288"/>
              <a:gd name="connsiteX16" fmla="*/ 892683 w 5410200"/>
              <a:gd name="connsiteY16" fmla="*/ 18288 h 18288"/>
              <a:gd name="connsiteX17" fmla="*/ 0 w 5410200"/>
              <a:gd name="connsiteY17" fmla="*/ 18288 h 18288"/>
              <a:gd name="connsiteX18" fmla="*/ 0 w 5410200"/>
              <a:gd name="connsiteY18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5410200" h="18288" fill="none" extrusionOk="0">
                <a:moveTo>
                  <a:pt x="0" y="0"/>
                </a:moveTo>
                <a:cubicBezTo>
                  <a:pt x="163050" y="-18707"/>
                  <a:pt x="319321" y="-16364"/>
                  <a:pt x="568071" y="0"/>
                </a:cubicBezTo>
                <a:cubicBezTo>
                  <a:pt x="816821" y="16364"/>
                  <a:pt x="1013224" y="-7268"/>
                  <a:pt x="1298448" y="0"/>
                </a:cubicBezTo>
                <a:cubicBezTo>
                  <a:pt x="1583672" y="7268"/>
                  <a:pt x="1631711" y="-3367"/>
                  <a:pt x="1920621" y="0"/>
                </a:cubicBezTo>
                <a:cubicBezTo>
                  <a:pt x="2209531" y="3367"/>
                  <a:pt x="2364420" y="-19184"/>
                  <a:pt x="2488692" y="0"/>
                </a:cubicBezTo>
                <a:cubicBezTo>
                  <a:pt x="2612964" y="19184"/>
                  <a:pt x="3023298" y="-34627"/>
                  <a:pt x="3219069" y="0"/>
                </a:cubicBezTo>
                <a:cubicBezTo>
                  <a:pt x="3414840" y="34627"/>
                  <a:pt x="3656810" y="24043"/>
                  <a:pt x="3895344" y="0"/>
                </a:cubicBezTo>
                <a:cubicBezTo>
                  <a:pt x="4133879" y="-24043"/>
                  <a:pt x="4393984" y="-19577"/>
                  <a:pt x="4571619" y="0"/>
                </a:cubicBezTo>
                <a:cubicBezTo>
                  <a:pt x="4749255" y="19577"/>
                  <a:pt x="5179928" y="-6281"/>
                  <a:pt x="5410200" y="0"/>
                </a:cubicBezTo>
                <a:cubicBezTo>
                  <a:pt x="5410730" y="6954"/>
                  <a:pt x="5410934" y="12839"/>
                  <a:pt x="5410200" y="18288"/>
                </a:cubicBezTo>
                <a:cubicBezTo>
                  <a:pt x="5139060" y="6751"/>
                  <a:pt x="5121593" y="31035"/>
                  <a:pt x="4842129" y="18288"/>
                </a:cubicBezTo>
                <a:cubicBezTo>
                  <a:pt x="4562665" y="5541"/>
                  <a:pt x="4448273" y="9487"/>
                  <a:pt x="4328160" y="18288"/>
                </a:cubicBezTo>
                <a:cubicBezTo>
                  <a:pt x="4208047" y="27089"/>
                  <a:pt x="3760936" y="22567"/>
                  <a:pt x="3597783" y="18288"/>
                </a:cubicBezTo>
                <a:cubicBezTo>
                  <a:pt x="3434630" y="14009"/>
                  <a:pt x="3299718" y="33213"/>
                  <a:pt x="3029712" y="18288"/>
                </a:cubicBezTo>
                <a:cubicBezTo>
                  <a:pt x="2759706" y="3363"/>
                  <a:pt x="2640159" y="27394"/>
                  <a:pt x="2299335" y="18288"/>
                </a:cubicBezTo>
                <a:cubicBezTo>
                  <a:pt x="1958511" y="9182"/>
                  <a:pt x="1801186" y="28985"/>
                  <a:pt x="1514856" y="18288"/>
                </a:cubicBezTo>
                <a:cubicBezTo>
                  <a:pt x="1228526" y="7591"/>
                  <a:pt x="1063509" y="-5305"/>
                  <a:pt x="892683" y="18288"/>
                </a:cubicBezTo>
                <a:cubicBezTo>
                  <a:pt x="721857" y="41881"/>
                  <a:pt x="186945" y="-20897"/>
                  <a:pt x="0" y="18288"/>
                </a:cubicBezTo>
                <a:cubicBezTo>
                  <a:pt x="-570" y="9279"/>
                  <a:pt x="132" y="5100"/>
                  <a:pt x="0" y="0"/>
                </a:cubicBezTo>
                <a:close/>
              </a:path>
              <a:path w="5410200" h="18288" stroke="0" extrusionOk="0">
                <a:moveTo>
                  <a:pt x="0" y="0"/>
                </a:moveTo>
                <a:cubicBezTo>
                  <a:pt x="285096" y="-4925"/>
                  <a:pt x="376456" y="22268"/>
                  <a:pt x="622173" y="0"/>
                </a:cubicBezTo>
                <a:cubicBezTo>
                  <a:pt x="867890" y="-22268"/>
                  <a:pt x="1031392" y="7228"/>
                  <a:pt x="1136142" y="0"/>
                </a:cubicBezTo>
                <a:cubicBezTo>
                  <a:pt x="1240892" y="-7228"/>
                  <a:pt x="1561853" y="9877"/>
                  <a:pt x="1920621" y="0"/>
                </a:cubicBezTo>
                <a:cubicBezTo>
                  <a:pt x="2279389" y="-9877"/>
                  <a:pt x="2367255" y="19546"/>
                  <a:pt x="2542794" y="0"/>
                </a:cubicBezTo>
                <a:cubicBezTo>
                  <a:pt x="2718333" y="-19546"/>
                  <a:pt x="2866732" y="-22226"/>
                  <a:pt x="3164967" y="0"/>
                </a:cubicBezTo>
                <a:cubicBezTo>
                  <a:pt x="3463202" y="22226"/>
                  <a:pt x="3568055" y="-2765"/>
                  <a:pt x="3949446" y="0"/>
                </a:cubicBezTo>
                <a:cubicBezTo>
                  <a:pt x="4330837" y="2765"/>
                  <a:pt x="4287895" y="10557"/>
                  <a:pt x="4517517" y="0"/>
                </a:cubicBezTo>
                <a:cubicBezTo>
                  <a:pt x="4747139" y="-10557"/>
                  <a:pt x="5149588" y="8716"/>
                  <a:pt x="5410200" y="0"/>
                </a:cubicBezTo>
                <a:cubicBezTo>
                  <a:pt x="5409517" y="5414"/>
                  <a:pt x="5409480" y="12510"/>
                  <a:pt x="5410200" y="18288"/>
                </a:cubicBezTo>
                <a:cubicBezTo>
                  <a:pt x="5163327" y="41494"/>
                  <a:pt x="5008749" y="10693"/>
                  <a:pt x="4842129" y="18288"/>
                </a:cubicBezTo>
                <a:cubicBezTo>
                  <a:pt x="4675509" y="25883"/>
                  <a:pt x="4433401" y="-615"/>
                  <a:pt x="4165854" y="18288"/>
                </a:cubicBezTo>
                <a:cubicBezTo>
                  <a:pt x="3898308" y="37191"/>
                  <a:pt x="3809032" y="-8710"/>
                  <a:pt x="3543681" y="18288"/>
                </a:cubicBezTo>
                <a:cubicBezTo>
                  <a:pt x="3278330" y="45286"/>
                  <a:pt x="3073876" y="-15917"/>
                  <a:pt x="2759202" y="18288"/>
                </a:cubicBezTo>
                <a:cubicBezTo>
                  <a:pt x="2444528" y="52493"/>
                  <a:pt x="2204144" y="3372"/>
                  <a:pt x="1974723" y="18288"/>
                </a:cubicBezTo>
                <a:cubicBezTo>
                  <a:pt x="1745302" y="33204"/>
                  <a:pt x="1602335" y="31490"/>
                  <a:pt x="1406652" y="18288"/>
                </a:cubicBezTo>
                <a:cubicBezTo>
                  <a:pt x="1210969" y="5086"/>
                  <a:pt x="923948" y="3161"/>
                  <a:pt x="730377" y="18288"/>
                </a:cubicBezTo>
                <a:cubicBezTo>
                  <a:pt x="536806" y="33415"/>
                  <a:pt x="336496" y="-141"/>
                  <a:pt x="0" y="18288"/>
                </a:cubicBezTo>
                <a:cubicBezTo>
                  <a:pt x="-306" y="11061"/>
                  <a:pt x="-655" y="7751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35" name="Content Placeholder 4">
            <a:extLst>
              <a:ext uri="{FF2B5EF4-FFF2-40B4-BE49-F238E27FC236}">
                <a16:creationId xmlns:a16="http://schemas.microsoft.com/office/drawing/2014/main" id="{64F71D31-DC26-4AD5-ABE1-8A4F339BDC2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41559403"/>
              </p:ext>
            </p:extLst>
          </p:nvPr>
        </p:nvGraphicFramePr>
        <p:xfrm>
          <a:off x="4648018" y="640822"/>
          <a:ext cx="6900512" cy="5536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349DD48C-6214-4112-9E67-C1F5B5DF89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33673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06512"/>
    </mc:Choice>
    <mc:Fallback xmlns="">
      <p:transition spd="slow" advTm="3065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E9256-3656-4D3E-85AD-63A41B66FE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Neurotransmitters</a:t>
            </a:r>
            <a:endParaRPr lang="en-CA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1E6C77-48FF-46F1-9576-585DAE35600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US" altLang="en-US" dirty="0"/>
              <a:t>Dopamine, norepinephrine, glutamate, and serotonin are all disrupted in some way</a:t>
            </a:r>
          </a:p>
          <a:p>
            <a:pPr lvl="1"/>
            <a:r>
              <a:rPr lang="en-US" altLang="en-US" dirty="0"/>
              <a:t>Indirect evidence: </a:t>
            </a:r>
            <a:r>
              <a:rPr lang="en-US" dirty="0"/>
              <a:t>PCP drug data </a:t>
            </a:r>
          </a:p>
          <a:p>
            <a:r>
              <a:rPr lang="en-US" altLang="en-US" dirty="0"/>
              <a:t>Excess dopamine NT was primary hypothesis at one point, but… </a:t>
            </a:r>
          </a:p>
          <a:p>
            <a:r>
              <a:rPr lang="en-US" altLang="en-US" dirty="0"/>
              <a:t>Observed differences in dopamine </a:t>
            </a:r>
            <a:r>
              <a:rPr lang="en-US" altLang="en-US" i="1" dirty="0"/>
              <a:t>receptors </a:t>
            </a:r>
            <a:r>
              <a:rPr lang="en-US" altLang="en-US" dirty="0"/>
              <a:t>(not just the amount of dopamine) in mesolimbic regions (“reward pathway”)</a:t>
            </a:r>
          </a:p>
          <a:p>
            <a:pPr lvl="1"/>
            <a:r>
              <a:rPr lang="en-US" altLang="en-US" dirty="0"/>
              <a:t>See this link for a 2 minute overview: </a:t>
            </a:r>
            <a:r>
              <a:rPr lang="en-CA" dirty="0">
                <a:hlinkClick r:id="rId4"/>
              </a:rPr>
              <a:t>https://www.youtube.com/watch?v=4t1EsfhPBTk</a:t>
            </a:r>
            <a:endParaRPr lang="en-CA" dirty="0"/>
          </a:p>
          <a:p>
            <a:pPr lvl="1"/>
            <a:r>
              <a:rPr lang="en-US" altLang="en-US" dirty="0"/>
              <a:t>There are 4 known types of D receptors; some appear to be involved in positive symptoms, some in negative symptoms </a:t>
            </a:r>
          </a:p>
          <a:p>
            <a:r>
              <a:rPr lang="en-US" altLang="en-US" dirty="0"/>
              <a:t>D receptors are over-active in mesolimbic areas and under-active in pre-frontal areas (</a:t>
            </a:r>
            <a:r>
              <a:rPr lang="en-US" altLang="en-US" dirty="0" err="1"/>
              <a:t>Brisch</a:t>
            </a:r>
            <a:r>
              <a:rPr lang="en-US" altLang="en-US" dirty="0"/>
              <a:t> et al., 2014)</a:t>
            </a:r>
          </a:p>
          <a:p>
            <a:endParaRPr lang="en-US" altLang="en-US" dirty="0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BD41198-CFC0-4F90-86DC-BAFEEEACE2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2577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4280"/>
    </mc:Choice>
    <mc:Fallback xmlns="">
      <p:transition spd="slow" advTm="284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E3B30F-BF81-4FD7-9D50-6109A3C08B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529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1371600" lvl="3" indent="0" eaLnBrk="1" hangingPunct="1">
              <a:buNone/>
              <a:defRPr/>
            </a:pPr>
            <a:endParaRPr lang="en-US" dirty="0"/>
          </a:p>
          <a:p>
            <a:pPr marL="365760" indent="-283464">
              <a:buFont typeface="Wingdings 2"/>
              <a:buChar char=""/>
              <a:defRPr/>
            </a:pPr>
            <a:r>
              <a:rPr lang="en-US" dirty="0"/>
              <a:t>Structural differences in brain </a:t>
            </a:r>
          </a:p>
          <a:p>
            <a:pPr marL="886968" lvl="2">
              <a:buFont typeface="Wingdings 2"/>
              <a:buChar char=""/>
              <a:defRPr/>
            </a:pPr>
            <a:r>
              <a:rPr lang="en-US" dirty="0"/>
              <a:t>Enlarged ventricles (fluid-filled spaces) in brain (note cause &amp; effects issue though)</a:t>
            </a:r>
          </a:p>
          <a:p>
            <a:pPr marL="886968" lvl="2">
              <a:buFont typeface="Wingdings 2"/>
              <a:buChar char=""/>
              <a:defRPr/>
            </a:pPr>
            <a:r>
              <a:rPr lang="en-US" altLang="en-US" dirty="0"/>
              <a:t>Increased sulci size (grooves between ridges of brain)</a:t>
            </a:r>
            <a:endParaRPr lang="en-US" dirty="0"/>
          </a:p>
          <a:p>
            <a:pPr marL="886968" lvl="2">
              <a:buFont typeface="Wingdings 2"/>
              <a:buChar char=""/>
              <a:defRPr/>
            </a:pPr>
            <a:r>
              <a:rPr lang="en-US" dirty="0"/>
              <a:t>Frontal lobe functioning</a:t>
            </a:r>
          </a:p>
          <a:p>
            <a:pPr eaLnBrk="1" hangingPunct="1">
              <a:defRPr/>
            </a:pPr>
            <a:endParaRPr lang="en-CA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227AAD7-215B-4815-AC26-1AE9601C1CD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876"/>
    </mc:Choice>
    <mc:Fallback xmlns="">
      <p:transition spd="slow" advTm="1418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52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2000"/>
                                        <p:tgtEl>
                                          <p:spTgt spid="552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2000"/>
                                        <p:tgtEl>
                                          <p:spTgt spid="552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2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2000"/>
                                        <p:tgtEl>
                                          <p:spTgt spid="5529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5298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chemeClr val="tx2">
                    <a:satMod val="130000"/>
                  </a:schemeClr>
                </a:solidFill>
              </a:rPr>
              <a:t>Causes (continued) </a:t>
            </a:r>
          </a:p>
        </p:txBody>
      </p:sp>
      <p:sp>
        <p:nvSpPr>
          <p:cNvPr id="184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dirty="0"/>
              <a:t>Stress </a:t>
            </a:r>
          </a:p>
          <a:p>
            <a:pPr lvl="1" eaLnBrk="1" hangingPunct="1">
              <a:defRPr/>
            </a:pPr>
            <a:r>
              <a:rPr lang="en-US" dirty="0"/>
              <a:t>High stress can trigger symptoms in individuals who are already predisposed</a:t>
            </a:r>
          </a:p>
          <a:p>
            <a:pPr lvl="1" eaLnBrk="1" hangingPunct="1">
              <a:defRPr/>
            </a:pPr>
            <a:r>
              <a:rPr lang="en-US" dirty="0"/>
              <a:t>Early predispositions might be observable (e.g., emotion </a:t>
            </a:r>
            <a:r>
              <a:rPr lang="en-US" dirty="0" err="1"/>
              <a:t>bluntedness</a:t>
            </a:r>
            <a:r>
              <a:rPr lang="en-US" dirty="0"/>
              <a:t>)</a:t>
            </a:r>
          </a:p>
          <a:p>
            <a:pPr marL="365125" lvl="2" indent="-282575">
              <a:spcBef>
                <a:spcPts val="600"/>
              </a:spcBef>
              <a:buClr>
                <a:schemeClr val="accent1"/>
              </a:buClr>
              <a:buSzPct val="80000"/>
              <a:buFont typeface="Wingdings 2" pitchFamily="18" charset="2"/>
              <a:buChar char=""/>
              <a:defRPr/>
            </a:pPr>
            <a:r>
              <a:rPr lang="en-US" sz="2800" dirty="0"/>
              <a:t>Viral infections, malnutrition during pregnancy</a:t>
            </a:r>
          </a:p>
          <a:p>
            <a:pPr eaLnBrk="1" hangingPunct="1">
              <a:defRPr/>
            </a:pPr>
            <a:r>
              <a:rPr lang="en-US" dirty="0"/>
              <a:t>Family stress factors</a:t>
            </a:r>
          </a:p>
          <a:p>
            <a:pPr lvl="1" eaLnBrk="1" hangingPunct="1">
              <a:defRPr/>
            </a:pPr>
            <a:r>
              <a:rPr lang="en-US" dirty="0"/>
              <a:t>Overly high expression of emotion related to relapses after treatment </a:t>
            </a:r>
          </a:p>
          <a:p>
            <a:pPr lvl="1" eaLnBrk="1" hangingPunct="1">
              <a:defRPr/>
            </a:pPr>
            <a:r>
              <a:rPr lang="en-US" dirty="0"/>
              <a:t>“criticism, hostility, overinvolvement” (Lilienfeld et al., 2020, p. 578)</a:t>
            </a:r>
          </a:p>
          <a:p>
            <a:pPr lvl="1" eaLnBrk="1" hangingPunct="1">
              <a:defRPr/>
            </a:pPr>
            <a:endParaRPr lang="en-US" dirty="0"/>
          </a:p>
          <a:p>
            <a:pPr lvl="1" eaLnBrk="1" hangingPunct="1">
              <a:defRPr/>
            </a:pPr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77CF729-342E-47A6-AD59-5E07FE55C4E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3230"/>
    </mc:Choice>
    <mc:Fallback xmlns="">
      <p:transition spd="slow" advTm="1432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84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84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43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8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843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CA" dirty="0"/>
              <a:t>Summary</a:t>
            </a:r>
          </a:p>
        </p:txBody>
      </p:sp>
      <p:sp>
        <p:nvSpPr>
          <p:cNvPr id="583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Schizophrenia involves thinking, emotion, and behaviour – and biology </a:t>
            </a:r>
          </a:p>
          <a:p>
            <a:r>
              <a:rPr lang="en-CA" dirty="0"/>
              <a:t>Core symptoms include delusions, hallucinations, break down of  thinking and language, self-care</a:t>
            </a:r>
          </a:p>
          <a:p>
            <a:r>
              <a:rPr lang="en-CA" dirty="0"/>
              <a:t>Genetic factors play a role </a:t>
            </a:r>
          </a:p>
          <a:p>
            <a:pPr lvl="1"/>
            <a:r>
              <a:rPr lang="en-CA" dirty="0"/>
              <a:t>Keep diathesis-stress model in mind </a:t>
            </a:r>
          </a:p>
          <a:p>
            <a:r>
              <a:rPr lang="en-CA" dirty="0"/>
              <a:t>Structural differences  </a:t>
            </a:r>
          </a:p>
          <a:p>
            <a:r>
              <a:rPr lang="en-CA" dirty="0"/>
              <a:t>Stress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9BA737D-2DE4-44BE-A491-27C6E4C4221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7226"/>
    </mc:Choice>
    <mc:Fallback xmlns="">
      <p:transition spd="slow" advTm="1172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83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583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583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583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5837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3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2000"/>
                                        <p:tgtEl>
                                          <p:spTgt spid="5837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8371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/>
              <a:t>Biomedical </a:t>
            </a:r>
          </a:p>
          <a:p>
            <a:r>
              <a:rPr lang="en-CA"/>
              <a:t>Social and Behavioural treatments 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CA" dirty="0"/>
              <a:t>Treatments for Schizophrenia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1AB6209-A922-46E0-8527-ACAEAFF7E73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5869"/>
    </mc:Choice>
    <mc:Fallback xmlns="">
      <p:transition spd="slow" advTm="15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buFont typeface="Arial" pitchFamily="34" charset="0"/>
              <a:buChar char="•"/>
            </a:pPr>
            <a:r>
              <a:rPr lang="en-CA" dirty="0"/>
              <a:t>Early 1900’s</a:t>
            </a:r>
          </a:p>
          <a:p>
            <a:pPr lvl="1" eaLnBrk="1" hangingPunct="1">
              <a:buFont typeface="Arial" pitchFamily="34" charset="0"/>
              <a:buChar char="–"/>
            </a:pPr>
            <a:r>
              <a:rPr lang="en-CA" dirty="0"/>
              <a:t>Prefrontal lobotomy as a treatment for schizophrenia</a:t>
            </a:r>
          </a:p>
          <a:p>
            <a:pPr lvl="1" eaLnBrk="1" hangingPunct="1">
              <a:buFont typeface="Arial" pitchFamily="34" charset="0"/>
              <a:buChar char="–"/>
            </a:pPr>
            <a:r>
              <a:rPr lang="en-CA" dirty="0"/>
              <a:t>nerves connecting frontal lobe to thalamus are cut</a:t>
            </a:r>
          </a:p>
          <a:p>
            <a:pPr lvl="1" eaLnBrk="1" hangingPunct="1">
              <a:buFont typeface="Arial" pitchFamily="34" charset="0"/>
              <a:buChar char="–"/>
            </a:pPr>
            <a:r>
              <a:rPr lang="en-CA" dirty="0"/>
              <a:t>Caused extreme apathy as a result, “zombie”-like</a:t>
            </a:r>
          </a:p>
          <a:p>
            <a:pPr lvl="1" eaLnBrk="1" hangingPunct="1">
              <a:buFont typeface="Arial" pitchFamily="34" charset="0"/>
              <a:buChar char="–"/>
            </a:pPr>
            <a:r>
              <a:rPr lang="en-CA" dirty="0"/>
              <a:t>In the 1950’s, the use of this procedure diminished  </a:t>
            </a:r>
          </a:p>
          <a:p>
            <a:pPr lvl="1" eaLnBrk="1" hangingPunct="1">
              <a:buFont typeface="Arial" pitchFamily="34" charset="0"/>
              <a:buChar char="–"/>
            </a:pPr>
            <a:endParaRPr lang="en-CA" dirty="0"/>
          </a:p>
        </p:txBody>
      </p:sp>
      <p:sp>
        <p:nvSpPr>
          <p:cNvPr id="81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CA" dirty="0"/>
              <a:t>Psychosurgery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394874B3-78F5-42A7-9A47-150BED671667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4778"/>
    </mc:Choice>
    <mc:Fallback xmlns="">
      <p:transition spd="slow" advTm="1947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9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5" name="Content Placeholder 2"/>
          <p:cNvSpPr>
            <a:spLocks noGrp="1"/>
          </p:cNvSpPr>
          <p:nvPr>
            <p:ph idx="1"/>
          </p:nvPr>
        </p:nvSpPr>
        <p:spPr>
          <a:xfrm>
            <a:off x="2133601" y="1447800"/>
            <a:ext cx="8283575" cy="4800600"/>
          </a:xfrm>
        </p:spPr>
        <p:txBody>
          <a:bodyPr/>
          <a:lstStyle/>
          <a:p>
            <a:pPr eaLnBrk="1" hangingPunct="1"/>
            <a:r>
              <a:rPr lang="en-CA"/>
              <a:t>Drugs aim to change brain’s chemistry </a:t>
            </a:r>
          </a:p>
          <a:p>
            <a:pPr eaLnBrk="1" hangingPunct="1"/>
            <a:r>
              <a:rPr lang="en-CA"/>
              <a:t>1950’s – Thorazine (AKA Chlorpromazine)</a:t>
            </a:r>
          </a:p>
          <a:p>
            <a:pPr lvl="1" eaLnBrk="1" hangingPunct="1"/>
            <a:r>
              <a:rPr lang="en-CA"/>
              <a:t>Treatment for schizophrenia </a:t>
            </a:r>
          </a:p>
          <a:p>
            <a:pPr lvl="1" eaLnBrk="1" hangingPunct="1"/>
            <a:r>
              <a:rPr lang="en-CA"/>
              <a:t>This period was the beginning of the “pharmacological revolution” for treating mental disorders </a:t>
            </a:r>
          </a:p>
          <a:p>
            <a:pPr lvl="1" eaLnBrk="1" hangingPunct="1"/>
            <a:r>
              <a:rPr lang="en-CA"/>
              <a:t>Thorazine is an anti-psychotic medication </a:t>
            </a:r>
          </a:p>
          <a:p>
            <a:pPr lvl="1" eaLnBrk="1" hangingPunct="1"/>
            <a:r>
              <a:rPr lang="en-CA"/>
              <a:t>Is a dopamine</a:t>
            </a:r>
            <a:r>
              <a:rPr lang="en-CA" i="1"/>
              <a:t> antagonist </a:t>
            </a:r>
          </a:p>
        </p:txBody>
      </p:sp>
      <p:sp>
        <p:nvSpPr>
          <p:cNvPr id="3074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CA" dirty="0"/>
              <a:t>Pharmacotherapy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B201E6E-87B5-46CC-B0F8-5D859533DB72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3408"/>
    </mc:Choice>
    <mc:Fallback xmlns="">
      <p:transition spd="slow" advTm="1034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500"/>
                                        <p:tgtEl>
                                          <p:spTgt spid="30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500"/>
                                        <p:tgtEl>
                                          <p:spTgt spid="30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500"/>
                                        <p:tgtEl>
                                          <p:spTgt spid="30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4" dur="500"/>
                                        <p:tgtEl>
                                          <p:spTgt spid="30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7" dur="500"/>
                                        <p:tgtEl>
                                          <p:spTgt spid="30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Content Placeholder 2"/>
          <p:cNvSpPr>
            <a:spLocks noGrp="1"/>
          </p:cNvSpPr>
          <p:nvPr>
            <p:ph idx="1"/>
          </p:nvPr>
        </p:nvSpPr>
        <p:spPr>
          <a:xfrm>
            <a:off x="2438400" y="762001"/>
            <a:ext cx="7772400" cy="5364163"/>
          </a:xfrm>
        </p:spPr>
        <p:txBody>
          <a:bodyPr/>
          <a:lstStyle/>
          <a:p>
            <a:pPr eaLnBrk="1" hangingPunct="1"/>
            <a:r>
              <a:rPr lang="en-CA" dirty="0"/>
              <a:t>Thorazine works on some symptoms of schizophrenia (mainly positive symptoms)</a:t>
            </a:r>
          </a:p>
          <a:p>
            <a:pPr eaLnBrk="1" hangingPunct="1"/>
            <a:r>
              <a:rPr lang="en-CA" dirty="0"/>
              <a:t>but not for others </a:t>
            </a:r>
          </a:p>
          <a:p>
            <a:pPr eaLnBrk="1" hangingPunct="1"/>
            <a:r>
              <a:rPr lang="en-CA" i="1" dirty="0" err="1"/>
              <a:t>Tardive</a:t>
            </a:r>
            <a:r>
              <a:rPr lang="en-CA" i="1" dirty="0"/>
              <a:t> </a:t>
            </a:r>
            <a:r>
              <a:rPr lang="en-CA" i="1" dirty="0" err="1"/>
              <a:t>Dyskinesia</a:t>
            </a:r>
            <a:r>
              <a:rPr lang="en-CA" i="1" dirty="0"/>
              <a:t> (involuntary facial movements &amp; grimacing)</a:t>
            </a:r>
          </a:p>
          <a:p>
            <a:pPr lvl="1" eaLnBrk="1" hangingPunct="1"/>
            <a:r>
              <a:rPr lang="en-CA" dirty="0"/>
              <a:t>Side effect of </a:t>
            </a:r>
            <a:r>
              <a:rPr lang="en-CA" dirty="0" err="1"/>
              <a:t>Thorazine</a:t>
            </a:r>
            <a:r>
              <a:rPr lang="en-CA" dirty="0"/>
              <a:t> (and other typical anti-psychotic medications)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18B7278-0456-458A-BBAE-D164F8B8401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23818"/>
    </mc:Choice>
    <mc:Fallback xmlns="">
      <p:transition spd="slow" advTm="1238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09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0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09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0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09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0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09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4098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endParaRPr lang="en-CA"/>
          </a:p>
        </p:txBody>
      </p:sp>
      <p:sp>
        <p:nvSpPr>
          <p:cNvPr id="532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CA" dirty="0"/>
              <a:t>Atypical anti-psychotic medications are newer (e.g. </a:t>
            </a:r>
            <a:r>
              <a:rPr lang="en-CA" dirty="0" err="1"/>
              <a:t>Clozapine</a:t>
            </a:r>
            <a:r>
              <a:rPr lang="en-CA" dirty="0"/>
              <a:t>)</a:t>
            </a:r>
          </a:p>
          <a:p>
            <a:pPr lvl="1" eaLnBrk="1" hangingPunct="1"/>
            <a:r>
              <a:rPr lang="en-CA" dirty="0"/>
              <a:t>Act on dopamine and serotonin</a:t>
            </a:r>
          </a:p>
          <a:p>
            <a:r>
              <a:rPr lang="en-CA" dirty="0"/>
              <a:t>Seem to work fairly well for ‘negative symptoms’ of schizophrenia </a:t>
            </a:r>
          </a:p>
          <a:p>
            <a:r>
              <a:rPr lang="en-CA" dirty="0"/>
              <a:t>Does not cause TD, but dizziness, nausea, sedation, seizures, irregular heartbeat are side effects</a:t>
            </a:r>
          </a:p>
          <a:p>
            <a:endParaRPr lang="en-CA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1466CCC-B1D6-43A6-94FF-9529B8BE25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8075"/>
    </mc:Choice>
    <mc:Fallback xmlns="">
      <p:transition spd="slow" advTm="780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286001" y="1571625"/>
            <a:ext cx="8043863" cy="4857750"/>
          </a:xfrm>
        </p:spPr>
        <p:txBody>
          <a:bodyPr rtlCol="0">
            <a:normAutofit/>
          </a:bodyPr>
          <a:lstStyle/>
          <a:p>
            <a:pPr marL="274320" indent="-274320">
              <a:spcBef>
                <a:spcPts val="580"/>
              </a:spcBef>
              <a:defRPr/>
            </a:pPr>
            <a:r>
              <a:rPr lang="en-US" sz="3000" dirty="0"/>
              <a:t>Usually carried out in institutional settings (large scale)</a:t>
            </a:r>
          </a:p>
          <a:p>
            <a:pPr marL="274320" lvl="1" indent="-274320">
              <a:spcBef>
                <a:spcPts val="580"/>
              </a:spcBef>
              <a:defRPr/>
            </a:pPr>
            <a:r>
              <a:rPr lang="en-US" sz="3000" dirty="0"/>
              <a:t>Uses reinforcements to promote desired </a:t>
            </a:r>
            <a:r>
              <a:rPr lang="en-US" sz="3000" dirty="0" err="1"/>
              <a:t>behaviours</a:t>
            </a:r>
            <a:r>
              <a:rPr lang="en-US" sz="3000" dirty="0"/>
              <a:t> </a:t>
            </a:r>
          </a:p>
          <a:p>
            <a:pPr marL="274320" indent="-274320">
              <a:spcBef>
                <a:spcPts val="580"/>
              </a:spcBef>
              <a:defRPr/>
            </a:pPr>
            <a:r>
              <a:rPr lang="en-US" sz="3000" dirty="0"/>
              <a:t>Tokens given for desirable </a:t>
            </a:r>
            <a:r>
              <a:rPr lang="en-US" sz="3000" dirty="0" err="1"/>
              <a:t>behaviour</a:t>
            </a:r>
            <a:r>
              <a:rPr lang="en-US" sz="3000" dirty="0"/>
              <a:t>, and then can be exchanged for privileges/reinforcers</a:t>
            </a:r>
            <a:endParaRPr lang="en-US" sz="2600" dirty="0"/>
          </a:p>
          <a:p>
            <a:pPr marL="274320" indent="-274320">
              <a:spcBef>
                <a:spcPts val="580"/>
              </a:spcBef>
              <a:defRPr/>
            </a:pPr>
            <a:r>
              <a:rPr lang="en-US" sz="3000" dirty="0"/>
              <a:t>Tokens removed for unwanted </a:t>
            </a:r>
            <a:r>
              <a:rPr lang="en-US" sz="3000" dirty="0" err="1"/>
              <a:t>behaviour</a:t>
            </a:r>
            <a:r>
              <a:rPr lang="en-US" sz="3000" dirty="0"/>
              <a:t> </a:t>
            </a:r>
          </a:p>
          <a:p>
            <a:pPr marL="674370" lvl="1" indent="-274320">
              <a:spcBef>
                <a:spcPts val="580"/>
              </a:spcBef>
              <a:buNone/>
              <a:defRPr/>
            </a:pPr>
            <a:endParaRPr lang="en-US" sz="2600" dirty="0"/>
          </a:p>
          <a:p>
            <a:pPr marL="548640" lvl="1">
              <a:spcBef>
                <a:spcPts val="370"/>
              </a:spcBef>
              <a:defRPr/>
            </a:pPr>
            <a:endParaRPr lang="en-US" sz="3000" dirty="0"/>
          </a:p>
        </p:txBody>
      </p:sp>
      <p:sp>
        <p:nvSpPr>
          <p:cNvPr id="10243" name="Rectangle 2"/>
          <p:cNvSpPr>
            <a:spLocks noGrp="1" noChangeArrowheads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lnSpc>
                <a:spcPct val="80000"/>
              </a:lnSpc>
              <a:defRPr/>
            </a:pPr>
            <a:r>
              <a:rPr lang="en-US" sz="3600" dirty="0"/>
              <a:t>Applying Rewards and Punishments: Token Economies</a:t>
            </a:r>
            <a:endParaRPr lang="en-US" sz="1600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45A93C4-A740-4A84-AF7E-54E25D0CFCB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1489"/>
    </mc:Choice>
    <mc:Fallback xmlns="">
      <p:transition spd="slow" advTm="1714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6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1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6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CA">
                <a:solidFill>
                  <a:schemeClr val="tx2">
                    <a:satMod val="130000"/>
                  </a:schemeClr>
                </a:solidFill>
              </a:rPr>
              <a:t>Schizophrenia </a:t>
            </a:r>
          </a:p>
        </p:txBody>
      </p:sp>
      <p:sp>
        <p:nvSpPr>
          <p:cNvPr id="389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dirty="0"/>
              <a:t>“split mind” </a:t>
            </a:r>
          </a:p>
          <a:p>
            <a:pPr lvl="1" eaLnBrk="1" hangingPunct="1"/>
            <a:r>
              <a:rPr lang="en-US" dirty="0"/>
              <a:t>Not “split personality”/dissociative identity disorder </a:t>
            </a:r>
          </a:p>
          <a:p>
            <a:pPr lvl="1"/>
            <a:r>
              <a:rPr lang="en-US" altLang="en-US" dirty="0"/>
              <a:t>Schizophrenia is more common than DID </a:t>
            </a:r>
          </a:p>
          <a:p>
            <a:pPr lvl="1" eaLnBrk="1" hangingPunct="1"/>
            <a:endParaRPr lang="en-US" dirty="0"/>
          </a:p>
          <a:p>
            <a:pPr eaLnBrk="1" hangingPunct="1"/>
            <a:r>
              <a:rPr lang="en-US" dirty="0"/>
              <a:t>&lt;1% prevalence rate in Canada for schizophrenia </a:t>
            </a:r>
          </a:p>
          <a:p>
            <a:pPr eaLnBrk="1" hangingPunct="1"/>
            <a:r>
              <a:rPr lang="en-US" dirty="0"/>
              <a:t>1% worldwide prevalence rate </a:t>
            </a:r>
          </a:p>
          <a:p>
            <a:pPr eaLnBrk="1" hangingPunct="1"/>
            <a:endParaRPr lang="en-US" dirty="0"/>
          </a:p>
          <a:p>
            <a:pPr eaLnBrk="1" hangingPunct="1"/>
            <a:endParaRPr lang="en-US" dirty="0">
              <a:hlinkClick r:id="rId4"/>
            </a:endParaRPr>
          </a:p>
          <a:p>
            <a:pPr eaLnBrk="1" hangingPunct="1"/>
            <a:endParaRPr lang="en-US" dirty="0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1B12B0B-BC29-4CDC-B576-DC16BBF6C8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15134"/>
    </mc:Choice>
    <mc:Fallback xmlns="">
      <p:transition spd="slow" advTm="1151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Token economies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>
          <a:xfrm>
            <a:off x="2362201" y="1527175"/>
            <a:ext cx="7967663" cy="4572000"/>
          </a:xfrm>
        </p:spPr>
        <p:txBody>
          <a:bodyPr/>
          <a:lstStyle/>
          <a:p>
            <a:pPr eaLnBrk="1" hangingPunct="1">
              <a:buFont typeface="Arial" pitchFamily="34" charset="0"/>
              <a:buChar char="•"/>
            </a:pPr>
            <a:r>
              <a:rPr lang="en-US" dirty="0"/>
              <a:t>This  system does not cure people </a:t>
            </a:r>
          </a:p>
          <a:p>
            <a:pPr marL="547688" lvl="2" indent="-273050">
              <a:spcBef>
                <a:spcPts val="575"/>
              </a:spcBef>
              <a:buClr>
                <a:schemeClr val="accent1"/>
              </a:buClr>
            </a:pPr>
            <a:r>
              <a:rPr lang="en-US" dirty="0"/>
              <a:t>But they reduce some </a:t>
            </a:r>
            <a:r>
              <a:rPr lang="en-US" dirty="0" err="1"/>
              <a:t>behavioural</a:t>
            </a:r>
            <a:r>
              <a:rPr lang="en-US" dirty="0"/>
              <a:t> problems that accompany some disorders 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dirty="0"/>
              <a:t>Some who are institutionalized may lose motivation for everyday self-care</a:t>
            </a:r>
          </a:p>
          <a:p>
            <a:pPr marL="547688" lvl="2" indent="-273050">
              <a:spcBef>
                <a:spcPts val="575"/>
              </a:spcBef>
              <a:buClr>
                <a:schemeClr val="accent1"/>
              </a:buClr>
            </a:pPr>
            <a:r>
              <a:rPr lang="en-US" dirty="0"/>
              <a:t>Tokens can help bring back these </a:t>
            </a:r>
            <a:r>
              <a:rPr lang="en-US" dirty="0" err="1"/>
              <a:t>behaviours</a:t>
            </a:r>
            <a:r>
              <a:rPr lang="en-US" dirty="0"/>
              <a:t> </a:t>
            </a:r>
          </a:p>
          <a:p>
            <a:pPr eaLnBrk="1" hangingPunct="1">
              <a:buFont typeface="Arial" pitchFamily="34" charset="0"/>
              <a:buChar char="•"/>
            </a:pPr>
            <a:r>
              <a:rPr lang="en-US" dirty="0"/>
              <a:t>Criticisms of this method?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C1D9812-3F71-44BF-B350-9898E7D1326E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78362"/>
    </mc:Choice>
    <mc:Fallback xmlns="">
      <p:transition spd="slow" advTm="178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1" dur="2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4" dur="20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9" dur="20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2" dur="20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3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20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981200" y="1268414"/>
            <a:ext cx="8229600" cy="4738687"/>
          </a:xfrm>
        </p:spPr>
        <p:txBody>
          <a:bodyPr/>
          <a:lstStyle/>
          <a:p>
            <a:r>
              <a:rPr lang="en-CA" dirty="0"/>
              <a:t>Strategic Family therapy </a:t>
            </a:r>
          </a:p>
          <a:p>
            <a:r>
              <a:rPr lang="en-CA" dirty="0"/>
              <a:t>Teaching communication skills </a:t>
            </a:r>
          </a:p>
          <a:p>
            <a:pPr lvl="1"/>
            <a:r>
              <a:rPr lang="en-CA" dirty="0"/>
              <a:t>Learning to reduce and resolve conflict </a:t>
            </a:r>
          </a:p>
          <a:p>
            <a:pPr lvl="1">
              <a:buFont typeface="Verdana" pitchFamily="34" charset="0"/>
              <a:buNone/>
            </a:pPr>
            <a:endParaRPr lang="en-CA" dirty="0"/>
          </a:p>
          <a:p>
            <a:r>
              <a:rPr lang="en-CA" dirty="0"/>
              <a:t>Behavioural Rehearsal </a:t>
            </a:r>
          </a:p>
          <a:p>
            <a:pPr lvl="1"/>
            <a:r>
              <a:rPr lang="en-CA" dirty="0"/>
              <a:t>Role-playing (useful not just for schizophrenia, but also depression and social anxiety)</a:t>
            </a:r>
          </a:p>
          <a:p>
            <a:pPr lvl="1"/>
            <a:endParaRPr lang="en-CA" dirty="0"/>
          </a:p>
          <a:p>
            <a:r>
              <a:rPr lang="en-CA" dirty="0"/>
              <a:t>The combination of medication and psychosocial therapies greatly reduces relapse of symptoms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>
              <a:defRPr/>
            </a:pPr>
            <a:r>
              <a:rPr lang="en-CA" dirty="0"/>
              <a:t>Social, Behavioural Treatments 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44FBCCE-A600-4CCE-B832-EDF555913036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1047"/>
    </mc:Choice>
    <mc:Fallback xmlns="">
      <p:transition spd="slow" advTm="1410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2000"/>
                                        <p:tgtEl>
                                          <p:spTgt spid="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2000"/>
                                        <p:tgtEl>
                                          <p:spTgt spid="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2000"/>
                                        <p:tgtEl>
                                          <p:spTgt spid="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2000"/>
                                        <p:tgtEl>
                                          <p:spTgt spid="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1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Social Skills Training </a:t>
            </a:r>
            <a:endParaRPr lang="en-US" sz="1600" dirty="0"/>
          </a:p>
        </p:txBody>
      </p:sp>
      <p:sp>
        <p:nvSpPr>
          <p:cNvPr id="12292" name="Rectangle 3"/>
          <p:cNvSpPr>
            <a:spLocks noGrp="1" noChangeArrowheads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365760" indent="-256032">
              <a:buFont typeface="Wingdings 3"/>
              <a:buChar char=""/>
              <a:defRPr/>
            </a:pPr>
            <a:r>
              <a:rPr lang="en-US" dirty="0"/>
              <a:t>Uses modeling and reinforcement to shape appropriate adjustment skills</a:t>
            </a:r>
          </a:p>
          <a:p>
            <a:pPr marL="621792" lvl="1">
              <a:spcBef>
                <a:spcPts val="324"/>
              </a:spcBef>
              <a:buFont typeface="Verdana"/>
              <a:buChar char="◦"/>
              <a:defRPr/>
            </a:pPr>
            <a:r>
              <a:rPr lang="en-CA" dirty="0"/>
              <a:t>Working in group setting </a:t>
            </a:r>
          </a:p>
          <a:p>
            <a:pPr marL="621792" lvl="1">
              <a:spcBef>
                <a:spcPts val="324"/>
              </a:spcBef>
              <a:buFont typeface="Verdana"/>
              <a:buChar char="◦"/>
              <a:defRPr/>
            </a:pPr>
            <a:r>
              <a:rPr lang="en-US" dirty="0"/>
              <a:t>Usually involves a series of steps</a:t>
            </a:r>
          </a:p>
          <a:p>
            <a:pPr>
              <a:defRPr/>
            </a:pPr>
            <a:r>
              <a:rPr lang="en-CA" dirty="0"/>
              <a:t>Assertiveness training </a:t>
            </a:r>
          </a:p>
          <a:p>
            <a:pPr lvl="2">
              <a:defRPr/>
            </a:pPr>
            <a:r>
              <a:rPr lang="en-CA" dirty="0"/>
              <a:t>Express thoughts in social acceptable manner </a:t>
            </a:r>
          </a:p>
          <a:p>
            <a:pPr lvl="2">
              <a:defRPr/>
            </a:pPr>
            <a:r>
              <a:rPr lang="en-CA" dirty="0"/>
              <a:t>Learn to avoid extreme reactions (submissiveness or aggression)</a:t>
            </a:r>
          </a:p>
          <a:p>
            <a:pPr marL="365760" indent="-256032">
              <a:buFont typeface="Wingdings 3"/>
              <a:buChar char=""/>
              <a:defRPr/>
            </a:pPr>
            <a:r>
              <a:rPr lang="en-US" dirty="0"/>
              <a:t>For example, to teach conversational skills, the therapist might:</a:t>
            </a:r>
          </a:p>
          <a:p>
            <a:pPr marL="621792" lvl="1">
              <a:spcBef>
                <a:spcPts val="324"/>
              </a:spcBef>
              <a:buFont typeface="Verdana"/>
              <a:buChar char="◦"/>
              <a:defRPr/>
            </a:pPr>
            <a:r>
              <a:rPr lang="en-US" dirty="0"/>
              <a:t>Discuss appropriate verbal responses</a:t>
            </a:r>
          </a:p>
          <a:p>
            <a:pPr marL="859536" lvl="2">
              <a:buFont typeface="Wingdings 2"/>
              <a:buChar char=""/>
              <a:defRPr/>
            </a:pPr>
            <a:r>
              <a:rPr lang="en-US" dirty="0"/>
              <a:t>May be followed with a videotaped demonstration</a:t>
            </a:r>
          </a:p>
          <a:p>
            <a:pPr marL="621792" lvl="1">
              <a:spcBef>
                <a:spcPts val="324"/>
              </a:spcBef>
              <a:buFont typeface="Verdana"/>
              <a:buChar char="◦"/>
              <a:defRPr/>
            </a:pPr>
            <a:r>
              <a:rPr lang="en-US" dirty="0"/>
              <a:t>Role play a conversation</a:t>
            </a:r>
          </a:p>
          <a:p>
            <a:pPr marL="859536" lvl="2">
              <a:buFont typeface="Wingdings 2"/>
              <a:buChar char=""/>
              <a:defRPr/>
            </a:pPr>
            <a:r>
              <a:rPr lang="en-US" dirty="0"/>
              <a:t>Therapist gives feedback</a:t>
            </a:r>
          </a:p>
          <a:p>
            <a:pPr marL="621792" lvl="1">
              <a:spcBef>
                <a:spcPts val="324"/>
              </a:spcBef>
              <a:buFont typeface="Verdana"/>
              <a:buChar char="◦"/>
              <a:defRPr/>
            </a:pPr>
            <a:r>
              <a:rPr lang="en-US" dirty="0"/>
              <a:t>“Assign” client to practice skills before next session</a:t>
            </a:r>
          </a:p>
          <a:p>
            <a:pPr marL="621792" lvl="1">
              <a:spcBef>
                <a:spcPts val="324"/>
              </a:spcBef>
              <a:buFont typeface="Verdana"/>
              <a:buChar char="◦"/>
              <a:defRPr/>
            </a:pPr>
            <a:endParaRPr lang="en-US" dirty="0"/>
          </a:p>
        </p:txBody>
      </p:sp>
      <p:sp>
        <p:nvSpPr>
          <p:cNvPr id="35842" name="Slide Number Placeholder 5"/>
          <p:cNvSpPr>
            <a:spLocks noGrp="1"/>
          </p:cNvSpPr>
          <p:nvPr>
            <p:ph type="sldNum" sz="quarter" idx="12"/>
          </p:nvPr>
        </p:nvSpPr>
        <p:spPr bwMode="auto">
          <a:ln>
            <a:miter lim="800000"/>
            <a:headEnd/>
            <a:tailEnd/>
          </a:ln>
        </p:spPr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>
              <a:defRPr/>
            </a:pPr>
            <a:fld id="{14735DAB-FA1C-40FA-971E-8544D8B1BE6A}" type="slidenum">
              <a:rPr lang="en-CA" smtClean="0"/>
              <a:pPr>
                <a:defRPr/>
              </a:pPr>
              <a:t>22</a:t>
            </a:fld>
            <a:endParaRPr lang="en-CA"/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467AE0E-05C0-415C-88B6-9E6473FF928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66388"/>
    </mc:Choice>
    <mc:Fallback xmlns="">
      <p:transition spd="slow" advTm="1663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229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2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229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2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229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2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229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12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1229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12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1229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12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1229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2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1229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12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1229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1229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1229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1229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1229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9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1229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1229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6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/>
              <a:t> The End </a:t>
            </a:r>
            <a:endParaRPr lang="en-CA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CA"/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98EA549-57BA-4155-BA27-3FBB3D87470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7"/>
    </mc:Choice>
    <mc:Fallback xmlns="">
      <p:transition spd="slow" advTm="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>
                <a:solidFill>
                  <a:schemeClr val="tx2">
                    <a:satMod val="130000"/>
                  </a:schemeClr>
                </a:solidFill>
              </a:rPr>
              <a:t>Main Features/Symptoms </a:t>
            </a:r>
          </a:p>
        </p:txBody>
      </p:sp>
      <p:sp>
        <p:nvSpPr>
          <p:cNvPr id="34819" name="Content Placeholder 2"/>
          <p:cNvSpPr>
            <a:spLocks noGrp="1"/>
          </p:cNvSpPr>
          <p:nvPr>
            <p:ph idx="1"/>
          </p:nvPr>
        </p:nvSpPr>
        <p:spPr>
          <a:xfrm>
            <a:off x="2438400" y="1447800"/>
            <a:ext cx="7772400" cy="4800600"/>
          </a:xfrm>
        </p:spPr>
        <p:txBody>
          <a:bodyPr/>
          <a:lstStyle/>
          <a:p>
            <a:pPr marL="514350" indent="-514350">
              <a:buSzPct val="117000"/>
              <a:buFont typeface="Gill Sans MT" pitchFamily="34" charset="0"/>
              <a:buAutoNum type="arabicPeriod"/>
            </a:pPr>
            <a:r>
              <a:rPr lang="en-US" dirty="0"/>
              <a:t>Delusions and irrational thoughts</a:t>
            </a:r>
          </a:p>
          <a:p>
            <a:pPr marL="788988" lvl="1" indent="-514350">
              <a:buSzPct val="117000"/>
            </a:pPr>
            <a:r>
              <a:rPr lang="en-US" dirty="0"/>
              <a:t>Paranoid delusions</a:t>
            </a:r>
          </a:p>
          <a:p>
            <a:pPr marL="788988" lvl="1" indent="-514350">
              <a:buSzPct val="117000"/>
            </a:pPr>
            <a:r>
              <a:rPr lang="en-US" dirty="0"/>
              <a:t>Delusions of grandeur</a:t>
            </a:r>
          </a:p>
          <a:p>
            <a:pPr marL="788988" lvl="1" indent="-514350">
              <a:buSzPct val="117000"/>
            </a:pPr>
            <a:r>
              <a:rPr lang="en-US" dirty="0"/>
              <a:t>Delusions of persecution</a:t>
            </a:r>
          </a:p>
          <a:p>
            <a:pPr lvl="2" eaLnBrk="1" hangingPunct="1">
              <a:buFont typeface="Wingdings 2" pitchFamily="18" charset="2"/>
              <a:buNone/>
            </a:pPr>
            <a:endParaRPr lang="en-US" dirty="0"/>
          </a:p>
          <a:p>
            <a:pPr marL="514350" indent="-514350">
              <a:buFont typeface="Gill Sans MT" pitchFamily="34" charset="0"/>
              <a:buAutoNum type="arabicPeriod"/>
            </a:pPr>
            <a:r>
              <a:rPr lang="en-US" dirty="0"/>
              <a:t>Train of thought and speech</a:t>
            </a:r>
          </a:p>
          <a:p>
            <a:pPr marL="788988" lvl="1" indent="-514350"/>
            <a:r>
              <a:rPr lang="en-US" dirty="0"/>
              <a:t>Language and communication deteriorates</a:t>
            </a:r>
          </a:p>
          <a:p>
            <a:pPr marL="788988" lvl="1" indent="-514350"/>
            <a:r>
              <a:rPr lang="en-US" dirty="0"/>
              <a:t>“word salad”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99089BC-745D-40E7-B476-FECB52E4558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2628"/>
    </mc:Choice>
    <mc:Fallback xmlns="">
      <p:transition spd="slow" advTm="5026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481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481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81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4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481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 nodeType="clickPar">
                      <p:stCondLst>
                        <p:cond delay="indefinite"/>
                      </p:stCondLst>
                      <p:childTnLst>
                        <p:par>
                          <p:cTn id="2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4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481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4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34819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48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34819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34819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959100" y="838200"/>
            <a:ext cx="7499350" cy="5410200"/>
          </a:xfrm>
        </p:spPr>
        <p:txBody>
          <a:bodyPr>
            <a:normAutofit/>
          </a:bodyPr>
          <a:lstStyle/>
          <a:p>
            <a:pPr marL="624078" indent="-514350">
              <a:spcBef>
                <a:spcPts val="580"/>
              </a:spcBef>
              <a:buFont typeface="+mj-lt"/>
              <a:buAutoNum type="arabicPeriod" startAt="3"/>
              <a:defRPr/>
            </a:pPr>
            <a:r>
              <a:rPr lang="en-US" sz="3000" dirty="0"/>
              <a:t>Hallucinations</a:t>
            </a:r>
            <a:r>
              <a:rPr lang="en-US" dirty="0"/>
              <a:t> </a:t>
            </a:r>
          </a:p>
          <a:p>
            <a:pPr marL="621792" lvl="1" indent="-237744">
              <a:spcBef>
                <a:spcPts val="324"/>
              </a:spcBef>
              <a:defRPr/>
            </a:pPr>
            <a:r>
              <a:rPr lang="en-US" dirty="0"/>
              <a:t>Perceptual distortions</a:t>
            </a:r>
          </a:p>
          <a:p>
            <a:pPr marL="859536" lvl="2">
              <a:spcBef>
                <a:spcPts val="370"/>
              </a:spcBef>
              <a:buClr>
                <a:schemeClr val="accent1">
                  <a:tint val="60000"/>
                </a:schemeClr>
              </a:buClr>
              <a:buFont typeface="Wingdings 2"/>
              <a:buChar char=""/>
              <a:defRPr/>
            </a:pPr>
            <a:r>
              <a:rPr lang="en-US" sz="2800" dirty="0"/>
              <a:t>E.g. Hearing voices </a:t>
            </a:r>
          </a:p>
          <a:p>
            <a:pPr marL="365760" indent="-256032">
              <a:spcBef>
                <a:spcPts val="580"/>
              </a:spcBef>
              <a:buFont typeface="Wingdings 3"/>
              <a:buChar char=""/>
              <a:defRPr/>
            </a:pPr>
            <a:endParaRPr lang="en-US" dirty="0"/>
          </a:p>
          <a:p>
            <a:pPr marL="514350" indent="-514350">
              <a:buFont typeface="+mj-lt"/>
              <a:buAutoNum type="arabicPeriod" startAt="4"/>
              <a:defRPr/>
            </a:pPr>
            <a:r>
              <a:rPr lang="en-US" sz="3000" dirty="0"/>
              <a:t>Disturbed </a:t>
            </a:r>
            <a:r>
              <a:rPr lang="en-US" sz="3000" dirty="0" err="1"/>
              <a:t>Behaviour</a:t>
            </a:r>
            <a:r>
              <a:rPr lang="en-US" sz="3000" dirty="0"/>
              <a:t> or Catatonia </a:t>
            </a:r>
          </a:p>
          <a:p>
            <a:pPr marL="640080" lvl="1" indent="-237744">
              <a:buFont typeface="Verdana"/>
              <a:buChar char="◦"/>
              <a:defRPr/>
            </a:pPr>
            <a:r>
              <a:rPr lang="en-US" dirty="0"/>
              <a:t>Emotional </a:t>
            </a:r>
            <a:r>
              <a:rPr lang="en-US" dirty="0" err="1"/>
              <a:t>bluntedness</a:t>
            </a:r>
            <a:endParaRPr lang="en-US" dirty="0"/>
          </a:p>
          <a:p>
            <a:pPr marL="640080" lvl="1" indent="-237744">
              <a:buFont typeface="Verdana"/>
              <a:buChar char="◦"/>
              <a:defRPr/>
            </a:pPr>
            <a:r>
              <a:rPr lang="en-US" dirty="0"/>
              <a:t>Responses don’t match situations </a:t>
            </a:r>
          </a:p>
          <a:p>
            <a:pPr marL="640080" lvl="1" indent="-237744">
              <a:buFont typeface="Verdana"/>
              <a:buChar char="◦"/>
              <a:defRPr/>
            </a:pPr>
            <a:r>
              <a:rPr lang="en-US" dirty="0"/>
              <a:t>Lack of self-care (breakdown in adaptive functioning)</a:t>
            </a:r>
          </a:p>
          <a:p>
            <a:pPr marL="640080" lvl="1" indent="-237744">
              <a:buFont typeface="Verdana"/>
              <a:buChar char="◦"/>
              <a:defRPr/>
            </a:pPr>
            <a:r>
              <a:rPr lang="en-US" dirty="0"/>
              <a:t>Catatonia: withdrawal, maintaining rigid bodily postures</a:t>
            </a:r>
          </a:p>
          <a:p>
            <a:pPr marL="640080" lvl="1" indent="-237744">
              <a:buFont typeface="Verdana"/>
              <a:buChar char="◦"/>
              <a:defRPr/>
            </a:pPr>
            <a:endParaRPr lang="en-US" dirty="0"/>
          </a:p>
          <a:p>
            <a:pPr marL="621792" lvl="1" indent="-237744">
              <a:spcBef>
                <a:spcPts val="324"/>
              </a:spcBef>
              <a:buFont typeface="Verdana"/>
              <a:buChar char="◦"/>
              <a:defRPr/>
            </a:pPr>
            <a:endParaRPr lang="en-US" dirty="0"/>
          </a:p>
        </p:txBody>
      </p: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1D4E3530-D390-4904-A183-5ED1BA35A0E2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3592440" y="3842280"/>
              <a:ext cx="1665000" cy="48816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1D4E3530-D390-4904-A183-5ED1BA35A0E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3583080" y="3832920"/>
                <a:ext cx="1683720" cy="506880"/>
              </a:xfrm>
              <a:prstGeom prst="rect">
                <a:avLst/>
              </a:prstGeom>
            </p:spPr>
          </p:pic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2826D3B-28D5-4019-83E7-CE782EC67EA1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6326"/>
    </mc:Choice>
    <mc:Fallback xmlns="">
      <p:transition spd="slow" advTm="2763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 nodeType="clickPar">
                      <p:stCondLst>
                        <p:cond delay="indefinite"/>
                      </p:stCondLst>
                      <p:childTnLst>
                        <p:par>
                          <p:cTn id="11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2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 nodeType="clickPar">
                      <p:stCondLst>
                        <p:cond delay="indefinite"/>
                      </p:stCondLst>
                      <p:childTnLst>
                        <p:par>
                          <p:cTn id="25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6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0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46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CA" dirty="0"/>
              <a:t>Note: Schizophrenia subtypes</a:t>
            </a:r>
          </a:p>
        </p:txBody>
      </p:sp>
      <p:sp>
        <p:nvSpPr>
          <p:cNvPr id="532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/>
              <a:t>Paranoid, Catatonic, Disorganized</a:t>
            </a:r>
          </a:p>
          <a:p>
            <a:r>
              <a:rPr lang="en-CA" dirty="0"/>
              <a:t>DSM 5 removed this subtyping </a:t>
            </a:r>
          </a:p>
          <a:p>
            <a:r>
              <a:rPr lang="en-CA" dirty="0"/>
              <a:t>The subtypes do not show distinct trajectories or responsiveness to treatment</a:t>
            </a:r>
          </a:p>
          <a:p>
            <a:r>
              <a:rPr lang="en-CA" dirty="0"/>
              <a:t>DSM-V focuses on </a:t>
            </a:r>
            <a:r>
              <a:rPr lang="en-CA" i="1" dirty="0"/>
              <a:t>severity</a:t>
            </a:r>
            <a:r>
              <a:rPr lang="en-CA" dirty="0"/>
              <a:t> of main symptoms </a:t>
            </a:r>
          </a:p>
          <a:p>
            <a:pPr lvl="1"/>
            <a:r>
              <a:rPr lang="en-CA" dirty="0"/>
              <a:t>Fits with a dimensional model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0EC6B5A-D912-4E34-ACA1-645BBBF19FC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391"/>
    </mc:Choice>
    <mc:Fallback xmlns="">
      <p:transition spd="slow" advTm="1443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2000"/>
                                        <p:tgtEl>
                                          <p:spTgt spid="532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2000"/>
                                        <p:tgtEl>
                                          <p:spTgt spid="532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2000"/>
                                        <p:tgtEl>
                                          <p:spTgt spid="532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2000"/>
                                        <p:tgtEl>
                                          <p:spTgt spid="5325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2000"/>
                                        <p:tgtEl>
                                          <p:spTgt spid="5325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53251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CA" dirty="0"/>
              <a:t> </a:t>
            </a:r>
          </a:p>
        </p:txBody>
      </p:sp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EE7E40D2-EB46-47CC-9864-B4AA840B000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“Positive” Symptoms</a:t>
            </a:r>
          </a:p>
          <a:p>
            <a:endParaRPr lang="en-CA" dirty="0"/>
          </a:p>
        </p:txBody>
      </p:sp>
      <p:sp>
        <p:nvSpPr>
          <p:cNvPr id="5" name="Content Placeholder 4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/>
              <a:t>the presence of abnormal </a:t>
            </a:r>
            <a:r>
              <a:rPr lang="en-US" dirty="0" err="1"/>
              <a:t>behaviours</a:t>
            </a:r>
            <a:r>
              <a:rPr lang="en-US" dirty="0"/>
              <a:t> </a:t>
            </a:r>
            <a:endParaRPr lang="en-CA" sz="2000" dirty="0"/>
          </a:p>
          <a:p>
            <a:r>
              <a:rPr lang="en-US" dirty="0" err="1"/>
              <a:t>Behavioural</a:t>
            </a:r>
            <a:r>
              <a:rPr lang="en-US" dirty="0"/>
              <a:t> excesses  or peculiarities </a:t>
            </a:r>
            <a:endParaRPr lang="en-CA" sz="20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693C84-181D-44D5-ABBD-1BBC112DDD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US" dirty="0"/>
              <a:t>“Negative symptoms”</a:t>
            </a:r>
            <a:endParaRPr lang="en-CA" dirty="0"/>
          </a:p>
          <a:p>
            <a:endParaRPr lang="en-CA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/>
        <p:txBody>
          <a:bodyPr/>
          <a:lstStyle/>
          <a:p>
            <a:r>
              <a:rPr lang="en-US" dirty="0"/>
              <a:t>Absence of normal </a:t>
            </a:r>
            <a:r>
              <a:rPr lang="en-US" dirty="0" err="1"/>
              <a:t>behaviours</a:t>
            </a:r>
            <a:endParaRPr lang="en-US" dirty="0"/>
          </a:p>
          <a:p>
            <a:r>
              <a:rPr lang="en-US" dirty="0" err="1"/>
              <a:t>Behavioural</a:t>
            </a:r>
            <a:r>
              <a:rPr lang="en-US" dirty="0"/>
              <a:t> deficits</a:t>
            </a:r>
            <a:endParaRPr lang="en-CA" sz="2000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762A68C-810A-41D3-996C-A4E2E8C1DA3B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4530"/>
    </mc:Choice>
    <mc:Fallback xmlns="">
      <p:transition spd="slow" advTm="1445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Content Placeholder 2">
            <a:extLst>
              <a:ext uri="{FF2B5EF4-FFF2-40B4-BE49-F238E27FC236}">
                <a16:creationId xmlns:a16="http://schemas.microsoft.com/office/drawing/2014/main" id="{70010F14-FB95-47EC-B3AE-317BDA91F0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/>
              <a:t>Adolescence to early adulthood </a:t>
            </a:r>
          </a:p>
          <a:p>
            <a:r>
              <a:rPr lang="en-US" altLang="en-US"/>
              <a:t>Can be sudden or gradual </a:t>
            </a:r>
          </a:p>
          <a:p>
            <a:r>
              <a:rPr lang="en-US" altLang="en-US"/>
              <a:t>Men and women – equal rates</a:t>
            </a:r>
          </a:p>
          <a:p>
            <a:pPr marL="742950" lvl="2" indent="-342900"/>
            <a:r>
              <a:rPr lang="en-US" altLang="en-US"/>
              <a:t>But men show earlier onset  </a:t>
            </a:r>
          </a:p>
          <a:p>
            <a:endParaRPr lang="en-US" altLang="en-US"/>
          </a:p>
          <a:p>
            <a:endParaRPr lang="en-US" altLang="en-US"/>
          </a:p>
          <a:p>
            <a:r>
              <a:rPr lang="en-US" altLang="en-US"/>
              <a:t>High mortality rate (suicide)</a:t>
            </a:r>
          </a:p>
          <a:p>
            <a:endParaRPr lang="en-US" altLang="en-US"/>
          </a:p>
          <a:p>
            <a:endParaRPr lang="en-US" altLang="en-US"/>
          </a:p>
        </p:txBody>
      </p:sp>
      <p:sp>
        <p:nvSpPr>
          <p:cNvPr id="31746" name="Title 1">
            <a:extLst>
              <a:ext uri="{FF2B5EF4-FFF2-40B4-BE49-F238E27FC236}">
                <a16:creationId xmlns:a16="http://schemas.microsoft.com/office/drawing/2014/main" id="{9AD548AC-3561-41C7-A307-8F299ACE0A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Onset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98BDCBE5-587D-4324-85C8-834AC0ABB7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805"/>
    </mc:Choice>
    <mc:Fallback xmlns="">
      <p:transition spd="slow" advTm="418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DAA529-4139-4F48-8182-661D7D63FF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/>
              <a:t>Michelle: Her Experience of Living with Schizophrenia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ABC6DE-24B7-4F8A-B556-52716DA3CA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>
                <a:hlinkClick r:id="rId4"/>
              </a:rPr>
              <a:t>https://www.youtube.com/watch?v=C7Jl9_59tfY</a:t>
            </a:r>
            <a:endParaRPr lang="en-CA" dirty="0"/>
          </a:p>
          <a:p>
            <a:endParaRPr lang="en-CA" dirty="0"/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9037734-CA11-4B2C-B6E9-CABCBFFD7E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65724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3563"/>
    </mc:Choice>
    <mc:Fallback xmlns="">
      <p:transition spd="slow" advTm="335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C7BE0E-5ADE-4489-B642-F45AF0DCD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65430" y="629268"/>
            <a:ext cx="6586491" cy="1286160"/>
          </a:xfrm>
        </p:spPr>
        <p:txBody>
          <a:bodyPr anchor="b">
            <a:normAutofit fontScale="90000"/>
          </a:bodyPr>
          <a:lstStyle/>
          <a:p>
            <a:r>
              <a:rPr lang="en-US" dirty="0"/>
              <a:t>Genetic factors</a:t>
            </a:r>
            <a:br>
              <a:rPr lang="en-US" dirty="0"/>
            </a:br>
            <a:endParaRPr lang="en-CA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63B4504-6CAD-447D-8881-922FC084C2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65431" y="2438400"/>
            <a:ext cx="6586489" cy="3785419"/>
          </a:xfrm>
        </p:spPr>
        <p:txBody>
          <a:bodyPr>
            <a:normAutofit/>
          </a:bodyPr>
          <a:lstStyle/>
          <a:p>
            <a:pPr lvl="1" eaLnBrk="1" hangingPunct="1"/>
            <a:r>
              <a:rPr lang="en-US" dirty="0"/>
              <a:t>Twin, family, adoption studies suggest a genetic predisposition to schizophrenia </a:t>
            </a:r>
          </a:p>
          <a:p>
            <a:pPr lvl="2" eaLnBrk="1" hangingPunct="1"/>
            <a:r>
              <a:rPr lang="en-US" dirty="0"/>
              <a:t>48% concordance rate for MZ twins vs 17% DZ twins</a:t>
            </a:r>
          </a:p>
          <a:p>
            <a:endParaRPr lang="en-US" sz="2000" dirty="0"/>
          </a:p>
        </p:txBody>
      </p:sp>
      <p:pic>
        <p:nvPicPr>
          <p:cNvPr id="4" name="Content Placeholder 3" descr="A bar graph showing lifetime risk of developing schizophrenia.">
            <a:extLst>
              <a:ext uri="{FF2B5EF4-FFF2-40B4-BE49-F238E27FC236}">
                <a16:creationId xmlns:a16="http://schemas.microsoft.com/office/drawing/2014/main" id="{03251CB9-B6B0-45E8-8897-5DA266A0873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38"/>
          <a:stretch/>
        </p:blipFill>
        <p:spPr>
          <a:xfrm>
            <a:off x="20" y="10"/>
            <a:ext cx="4635571" cy="6857990"/>
          </a:xfrm>
          <a:prstGeom prst="rect">
            <a:avLst/>
          </a:prstGeom>
          <a:effectLst/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7F400EE-A8A5-48AF-B4D6-291B52C6F0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80934" y="2115117"/>
            <a:ext cx="6309360" cy="0"/>
          </a:xfrm>
          <a:prstGeom prst="line">
            <a:avLst/>
          </a:prstGeom>
          <a:ln w="19050">
            <a:solidFill>
              <a:srgbClr val="90A66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 xmlns:p14="http://schemas.microsoft.com/office/powerpoint/2010/main" xmlns:iact="http://schemas.microsoft.com/office/powerpoint/2014/inkAction">
        <mc:Choice Requires="p14 iact">
          <p:contentPart p14:bwMode="auto" r:id="rId5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8E8C80D-B3C1-44F3-B67A-5C6493C26D97}"/>
                  </a:ext>
                </a:extLst>
              </p14:cNvPr>
              <p14:cNvContentPartPr/>
              <p14:nvPr>
                <p:extLst>
                  <p:ext uri="{42D2F446-02D8-4167-A562-619A0277C38B}">
                    <p15:isNarration xmlns:p15="http://schemas.microsoft.com/office/powerpoint/2012/main" val="1"/>
                  </p:ext>
                </p:extLst>
              </p14:nvPr>
            </p14:nvContentPartPr>
            <p14:xfrm>
              <a:off x="2152800" y="4630680"/>
              <a:ext cx="2929680" cy="130176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8E8C80D-B3C1-44F3-B67A-5C6493C26D97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6"/>
              <a:stretch>
                <a:fillRect/>
              </a:stretch>
            </p:blipFill>
            <p:spPr>
              <a:xfrm>
                <a:off x="2143440" y="4621320"/>
                <a:ext cx="2948400" cy="1320480"/>
              </a:xfrm>
              <a:prstGeom prst="rect">
                <a:avLst/>
              </a:prstGeom>
            </p:spPr>
          </p:pic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78D2B9F-6501-4372-8B7E-DC06A3F6AA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366500" y="60325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6788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07146"/>
    </mc:Choice>
    <mc:Fallback xmlns="">
      <p:transition spd="slow" advTm="1071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5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cmd type="call" cmd="playFrom(0.0)">
                                      <p:cBhvr>
                                        <p:cTn id="9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7.9|310.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5|1|20.8|3.6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.1|45.9|0.8|32.7|4|3|72.9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7|1.6|60.5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0.9|50|50.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|0.1|98.4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.5|132.3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5.8|0.1|37.1|3.2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9.2|7.5|23.5|5.4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|42.1|2.3|33.6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9|35.4|28|18.3|13.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.3|39.7|58.3|54.4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9.4|19.9|12.5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1142</TotalTime>
  <Words>1012</Words>
  <Application>Microsoft Office PowerPoint</Application>
  <PresentationFormat>Widescreen</PresentationFormat>
  <Paragraphs>148</Paragraphs>
  <Slides>23</Slides>
  <Notes>0</Notes>
  <HiddenSlides>0</HiddenSlides>
  <MMClips>23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Calibri Light</vt:lpstr>
      <vt:lpstr>Gill Sans MT</vt:lpstr>
      <vt:lpstr>Verdana</vt:lpstr>
      <vt:lpstr>Wingdings 2</vt:lpstr>
      <vt:lpstr>Wingdings 3</vt:lpstr>
      <vt:lpstr>Office Theme</vt:lpstr>
      <vt:lpstr>Mental Health Challenge: Schizophrenia</vt:lpstr>
      <vt:lpstr>Schizophrenia </vt:lpstr>
      <vt:lpstr>Main Features/Symptoms </vt:lpstr>
      <vt:lpstr>PowerPoint Presentation</vt:lpstr>
      <vt:lpstr>Note: Schizophrenia subtypes</vt:lpstr>
      <vt:lpstr> </vt:lpstr>
      <vt:lpstr>Onset</vt:lpstr>
      <vt:lpstr>Michelle: Her Experience of Living with Schizophrenia</vt:lpstr>
      <vt:lpstr>Genetic factors </vt:lpstr>
      <vt:lpstr>Neurotransmitters</vt:lpstr>
      <vt:lpstr>PowerPoint Presentation</vt:lpstr>
      <vt:lpstr>Causes (continued) </vt:lpstr>
      <vt:lpstr>Summary</vt:lpstr>
      <vt:lpstr>Treatments for Schizophrenia </vt:lpstr>
      <vt:lpstr>Psychosurgery</vt:lpstr>
      <vt:lpstr>Pharmacotherapy</vt:lpstr>
      <vt:lpstr>PowerPoint Presentation</vt:lpstr>
      <vt:lpstr>PowerPoint Presentation</vt:lpstr>
      <vt:lpstr>Applying Rewards and Punishments: Token Economies</vt:lpstr>
      <vt:lpstr>Token economies </vt:lpstr>
      <vt:lpstr>Social, Behavioural Treatments </vt:lpstr>
      <vt:lpstr>Social Skills Training </vt:lpstr>
      <vt:lpstr> The End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Mental Health Challenge: Schizophrenia</dc:title>
  <dc:creator>Tsasha Awong</dc:creator>
  <cp:lastModifiedBy>Tsasha Awong</cp:lastModifiedBy>
  <cp:revision>13</cp:revision>
  <dcterms:created xsi:type="dcterms:W3CDTF">2021-04-06T14:51:00Z</dcterms:created>
  <dcterms:modified xsi:type="dcterms:W3CDTF">2022-03-24T14:00:19Z</dcterms:modified>
</cp:coreProperties>
</file>

<file path=docProps/thumbnail.jpeg>
</file>